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256" r:id="rId2"/>
    <p:sldId id="279" r:id="rId3"/>
    <p:sldId id="316" r:id="rId4"/>
    <p:sldId id="290" r:id="rId5"/>
    <p:sldId id="318" r:id="rId6"/>
    <p:sldId id="331" r:id="rId7"/>
    <p:sldId id="319" r:id="rId8"/>
    <p:sldId id="332" r:id="rId9"/>
    <p:sldId id="320" r:id="rId10"/>
    <p:sldId id="314" r:id="rId11"/>
    <p:sldId id="305" r:id="rId12"/>
    <p:sldId id="321" r:id="rId13"/>
    <p:sldId id="322" r:id="rId14"/>
    <p:sldId id="323" r:id="rId15"/>
    <p:sldId id="306" r:id="rId16"/>
    <p:sldId id="326" r:id="rId17"/>
    <p:sldId id="329" r:id="rId18"/>
    <p:sldId id="330" r:id="rId19"/>
    <p:sldId id="313" r:id="rId20"/>
    <p:sldId id="315" r:id="rId21"/>
    <p:sldId id="264" r:id="rId22"/>
    <p:sldId id="324" r:id="rId23"/>
    <p:sldId id="325" r:id="rId24"/>
    <p:sldId id="317" r:id="rId25"/>
    <p:sldId id="302" r:id="rId26"/>
    <p:sldId id="311" r:id="rId27"/>
    <p:sldId id="301" r:id="rId28"/>
    <p:sldId id="327" r:id="rId29"/>
    <p:sldId id="280" r:id="rId30"/>
    <p:sldId id="333" r:id="rId31"/>
    <p:sldId id="312" r:id="rId32"/>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1">
          <p15:clr>
            <a:srgbClr val="A4A3A4"/>
          </p15:clr>
        </p15:guide>
        <p15:guide id="2" pos="221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Reape" initials="JR" lastIdx="13" clrIdx="0"/>
  <p:cmAuthor id="1" name="Christina Saull" initials="CS" lastIdx="6" clrIdx="1"/>
  <p:cmAuthor id="2" name="Ellyn Pollack" initials="EJP" lastIdx="15" clrIdx="2"/>
  <p:cmAuthor id="3" name="Julie Walsh" initials="JW" lastIdx="6" clrIdx="3"/>
  <p:cmAuthor id="4" name="Laura Shuey-Kostelac" initials="LS"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4789" autoAdjust="0"/>
  </p:normalViewPr>
  <p:slideViewPr>
    <p:cSldViewPr>
      <p:cViewPr varScale="1">
        <p:scale>
          <a:sx n="137" d="100"/>
          <a:sy n="137" d="100"/>
        </p:scale>
        <p:origin x="208" y="48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87" d="100"/>
          <a:sy n="87" d="100"/>
        </p:scale>
        <p:origin x="-3780" y="-78"/>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commentAuthors" Target="commentAuthors.xml"/><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dirty="0"/>
          </a:p>
        </p:txBody>
      </p:sp>
      <p:sp>
        <p:nvSpPr>
          <p:cNvPr id="3" name="Date Placeholder 2"/>
          <p:cNvSpPr>
            <a:spLocks noGrp="1"/>
          </p:cNvSpPr>
          <p:nvPr>
            <p:ph type="dt" sz="quarter" idx="1"/>
          </p:nvPr>
        </p:nvSpPr>
        <p:spPr>
          <a:xfrm>
            <a:off x="3976333" y="0"/>
            <a:ext cx="3041968" cy="465296"/>
          </a:xfrm>
          <a:prstGeom prst="rect">
            <a:avLst/>
          </a:prstGeom>
        </p:spPr>
        <p:txBody>
          <a:bodyPr vert="horz" lIns="93287" tIns="46644" rIns="93287" bIns="46644" rtlCol="0"/>
          <a:lstStyle>
            <a:lvl1pPr algn="r">
              <a:defRPr sz="1200"/>
            </a:lvl1pPr>
          </a:lstStyle>
          <a:p>
            <a:fld id="{D374E931-6C38-49FD-AB2C-585DFD7C2725}" type="datetimeFigureOut">
              <a:rPr lang="en-US" smtClean="0"/>
              <a:t>6/9/17</a:t>
            </a:fld>
            <a:endParaRPr lang="en-US" dirty="0"/>
          </a:p>
        </p:txBody>
      </p:sp>
      <p:sp>
        <p:nvSpPr>
          <p:cNvPr id="4" name="Footer Placeholder 3"/>
          <p:cNvSpPr>
            <a:spLocks noGrp="1"/>
          </p:cNvSpPr>
          <p:nvPr>
            <p:ph type="ftr" sz="quarter" idx="2"/>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87" tIns="46644" rIns="93287" bIns="46644" rtlCol="0" anchor="b"/>
          <a:lstStyle>
            <a:lvl1pPr algn="r">
              <a:defRPr sz="1200"/>
            </a:lvl1pPr>
          </a:lstStyle>
          <a:p>
            <a:fld id="{9B9ED013-E1F7-4281-A30A-933598DFE088}" type="slidenum">
              <a:rPr lang="en-US" smtClean="0"/>
              <a:t>‹#›</a:t>
            </a:fld>
            <a:endParaRPr lang="en-US" dirty="0"/>
          </a:p>
        </p:txBody>
      </p:sp>
    </p:spTree>
    <p:extLst>
      <p:ext uri="{BB962C8B-B14F-4D97-AF65-F5344CB8AC3E}">
        <p14:creationId xmlns:p14="http://schemas.microsoft.com/office/powerpoint/2010/main" val="216239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CE67EFB5-AB8F-4B9F-8495-C1E6A26EF413}" type="datetimeFigureOut">
              <a:rPr lang="en-US" smtClean="0"/>
              <a:t>6/9/17</a:t>
            </a:fld>
            <a:endParaRPr lang="en-US" dirty="0"/>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dirty="0"/>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67A84B4E-A1C9-4253-98B4-E400237214FD}" type="slidenum">
              <a:rPr lang="en-US" smtClean="0"/>
              <a:t>‹#›</a:t>
            </a:fld>
            <a:endParaRPr lang="en-US" dirty="0"/>
          </a:p>
        </p:txBody>
      </p:sp>
    </p:spTree>
    <p:extLst>
      <p:ext uri="{BB962C8B-B14F-4D97-AF65-F5344CB8AC3E}">
        <p14:creationId xmlns:p14="http://schemas.microsoft.com/office/powerpoint/2010/main" val="2212910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a:t>
            </a:fld>
            <a:endParaRPr lang="en-US" dirty="0"/>
          </a:p>
        </p:txBody>
      </p:sp>
    </p:spTree>
    <p:extLst>
      <p:ext uri="{BB962C8B-B14F-4D97-AF65-F5344CB8AC3E}">
        <p14:creationId xmlns:p14="http://schemas.microsoft.com/office/powerpoint/2010/main" val="648637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12</a:t>
            </a:fld>
            <a:endParaRPr lang="en-US" dirty="0"/>
          </a:p>
        </p:txBody>
      </p:sp>
    </p:spTree>
    <p:extLst>
      <p:ext uri="{BB962C8B-B14F-4D97-AF65-F5344CB8AC3E}">
        <p14:creationId xmlns:p14="http://schemas.microsoft.com/office/powerpoint/2010/main" val="1889548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13</a:t>
            </a:fld>
            <a:endParaRPr lang="en-US" dirty="0"/>
          </a:p>
        </p:txBody>
      </p:sp>
    </p:spTree>
    <p:extLst>
      <p:ext uri="{BB962C8B-B14F-4D97-AF65-F5344CB8AC3E}">
        <p14:creationId xmlns:p14="http://schemas.microsoft.com/office/powerpoint/2010/main" val="186614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14</a:t>
            </a:fld>
            <a:endParaRPr lang="en-US" dirty="0"/>
          </a:p>
        </p:txBody>
      </p:sp>
    </p:spTree>
    <p:extLst>
      <p:ext uri="{BB962C8B-B14F-4D97-AF65-F5344CB8AC3E}">
        <p14:creationId xmlns:p14="http://schemas.microsoft.com/office/powerpoint/2010/main" val="1194520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15</a:t>
            </a:fld>
            <a:endParaRPr lang="en-US" dirty="0"/>
          </a:p>
        </p:txBody>
      </p:sp>
    </p:spTree>
    <p:extLst>
      <p:ext uri="{BB962C8B-B14F-4D97-AF65-F5344CB8AC3E}">
        <p14:creationId xmlns:p14="http://schemas.microsoft.com/office/powerpoint/2010/main" val="988531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19</a:t>
            </a:fld>
            <a:endParaRPr lang="en-US" dirty="0"/>
          </a:p>
        </p:txBody>
      </p:sp>
    </p:spTree>
    <p:extLst>
      <p:ext uri="{BB962C8B-B14F-4D97-AF65-F5344CB8AC3E}">
        <p14:creationId xmlns:p14="http://schemas.microsoft.com/office/powerpoint/2010/main" val="60722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20</a:t>
            </a:fld>
            <a:endParaRPr lang="en-US" dirty="0"/>
          </a:p>
        </p:txBody>
      </p:sp>
    </p:spTree>
    <p:extLst>
      <p:ext uri="{BB962C8B-B14F-4D97-AF65-F5344CB8AC3E}">
        <p14:creationId xmlns:p14="http://schemas.microsoft.com/office/powerpoint/2010/main" val="418506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A84B4E-A1C9-4253-98B4-E400237214FD}" type="slidenum">
              <a:rPr lang="en-US" smtClean="0"/>
              <a:t>21</a:t>
            </a:fld>
            <a:endParaRPr lang="en-US" dirty="0"/>
          </a:p>
        </p:txBody>
      </p:sp>
    </p:spTree>
    <p:extLst>
      <p:ext uri="{BB962C8B-B14F-4D97-AF65-F5344CB8AC3E}">
        <p14:creationId xmlns:p14="http://schemas.microsoft.com/office/powerpoint/2010/main" val="31406108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22</a:t>
            </a:fld>
            <a:endParaRPr lang="en-US" dirty="0"/>
          </a:p>
        </p:txBody>
      </p:sp>
    </p:spTree>
    <p:extLst>
      <p:ext uri="{BB962C8B-B14F-4D97-AF65-F5344CB8AC3E}">
        <p14:creationId xmlns:p14="http://schemas.microsoft.com/office/powerpoint/2010/main" val="1991052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23</a:t>
            </a:fld>
            <a:endParaRPr lang="en-US" dirty="0"/>
          </a:p>
        </p:txBody>
      </p:sp>
    </p:spTree>
    <p:extLst>
      <p:ext uri="{BB962C8B-B14F-4D97-AF65-F5344CB8AC3E}">
        <p14:creationId xmlns:p14="http://schemas.microsoft.com/office/powerpoint/2010/main" val="3546697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24</a:t>
            </a:fld>
            <a:endParaRPr lang="en-US" dirty="0"/>
          </a:p>
        </p:txBody>
      </p:sp>
    </p:spTree>
    <p:extLst>
      <p:ext uri="{BB962C8B-B14F-4D97-AF65-F5344CB8AC3E}">
        <p14:creationId xmlns:p14="http://schemas.microsoft.com/office/powerpoint/2010/main" val="221289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a:t>
            </a:fld>
            <a:endParaRPr lang="en-US" dirty="0"/>
          </a:p>
        </p:txBody>
      </p:sp>
    </p:spTree>
    <p:extLst>
      <p:ext uri="{BB962C8B-B14F-4D97-AF65-F5344CB8AC3E}">
        <p14:creationId xmlns:p14="http://schemas.microsoft.com/office/powerpoint/2010/main" val="17348621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25</a:t>
            </a:fld>
            <a:endParaRPr lang="en-US" dirty="0"/>
          </a:p>
        </p:txBody>
      </p:sp>
    </p:spTree>
    <p:extLst>
      <p:ext uri="{BB962C8B-B14F-4D97-AF65-F5344CB8AC3E}">
        <p14:creationId xmlns:p14="http://schemas.microsoft.com/office/powerpoint/2010/main" val="3688502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26</a:t>
            </a:fld>
            <a:endParaRPr lang="en-US" dirty="0"/>
          </a:p>
        </p:txBody>
      </p:sp>
    </p:spTree>
    <p:extLst>
      <p:ext uri="{BB962C8B-B14F-4D97-AF65-F5344CB8AC3E}">
        <p14:creationId xmlns:p14="http://schemas.microsoft.com/office/powerpoint/2010/main" val="1158880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A84B4E-A1C9-4253-98B4-E400237214FD}" type="slidenum">
              <a:rPr lang="en-US" smtClean="0"/>
              <a:t>27</a:t>
            </a:fld>
            <a:endParaRPr lang="en-US" dirty="0"/>
          </a:p>
        </p:txBody>
      </p:sp>
    </p:spTree>
    <p:extLst>
      <p:ext uri="{BB962C8B-B14F-4D97-AF65-F5344CB8AC3E}">
        <p14:creationId xmlns:p14="http://schemas.microsoft.com/office/powerpoint/2010/main" val="1871452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29</a:t>
            </a:fld>
            <a:endParaRPr lang="en-US" dirty="0"/>
          </a:p>
        </p:txBody>
      </p:sp>
    </p:spTree>
    <p:extLst>
      <p:ext uri="{BB962C8B-B14F-4D97-AF65-F5344CB8AC3E}">
        <p14:creationId xmlns:p14="http://schemas.microsoft.com/office/powerpoint/2010/main" val="2040056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31</a:t>
            </a:fld>
            <a:endParaRPr lang="en-US" dirty="0"/>
          </a:p>
        </p:txBody>
      </p:sp>
    </p:spTree>
    <p:extLst>
      <p:ext uri="{BB962C8B-B14F-4D97-AF65-F5344CB8AC3E}">
        <p14:creationId xmlns:p14="http://schemas.microsoft.com/office/powerpoint/2010/main" val="1024535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3</a:t>
            </a:fld>
            <a:endParaRPr lang="en-US" dirty="0"/>
          </a:p>
        </p:txBody>
      </p:sp>
    </p:spTree>
    <p:extLst>
      <p:ext uri="{BB962C8B-B14F-4D97-AF65-F5344CB8AC3E}">
        <p14:creationId xmlns:p14="http://schemas.microsoft.com/office/powerpoint/2010/main" val="1792901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4</a:t>
            </a:fld>
            <a:endParaRPr lang="en-US" dirty="0"/>
          </a:p>
        </p:txBody>
      </p:sp>
    </p:spTree>
    <p:extLst>
      <p:ext uri="{BB962C8B-B14F-4D97-AF65-F5344CB8AC3E}">
        <p14:creationId xmlns:p14="http://schemas.microsoft.com/office/powerpoint/2010/main" val="3848411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5</a:t>
            </a:fld>
            <a:endParaRPr lang="en-US" dirty="0"/>
          </a:p>
        </p:txBody>
      </p:sp>
    </p:spTree>
    <p:extLst>
      <p:ext uri="{BB962C8B-B14F-4D97-AF65-F5344CB8AC3E}">
        <p14:creationId xmlns:p14="http://schemas.microsoft.com/office/powerpoint/2010/main" val="1030616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7</a:t>
            </a:fld>
            <a:endParaRPr lang="en-US" dirty="0"/>
          </a:p>
        </p:txBody>
      </p:sp>
    </p:spTree>
    <p:extLst>
      <p:ext uri="{BB962C8B-B14F-4D97-AF65-F5344CB8AC3E}">
        <p14:creationId xmlns:p14="http://schemas.microsoft.com/office/powerpoint/2010/main" val="314429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9</a:t>
            </a:fld>
            <a:endParaRPr lang="en-US" dirty="0"/>
          </a:p>
        </p:txBody>
      </p:sp>
    </p:spTree>
    <p:extLst>
      <p:ext uri="{BB962C8B-B14F-4D97-AF65-F5344CB8AC3E}">
        <p14:creationId xmlns:p14="http://schemas.microsoft.com/office/powerpoint/2010/main" val="2127370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10</a:t>
            </a:fld>
            <a:endParaRPr lang="en-US" dirty="0"/>
          </a:p>
        </p:txBody>
      </p:sp>
    </p:spTree>
    <p:extLst>
      <p:ext uri="{BB962C8B-B14F-4D97-AF65-F5344CB8AC3E}">
        <p14:creationId xmlns:p14="http://schemas.microsoft.com/office/powerpoint/2010/main" val="217044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7A84B4E-A1C9-4253-98B4-E400237214FD}" type="slidenum">
              <a:rPr lang="en-US" smtClean="0"/>
              <a:t>11</a:t>
            </a:fld>
            <a:endParaRPr lang="en-US" dirty="0"/>
          </a:p>
        </p:txBody>
      </p:sp>
    </p:spTree>
    <p:extLst>
      <p:ext uri="{BB962C8B-B14F-4D97-AF65-F5344CB8AC3E}">
        <p14:creationId xmlns:p14="http://schemas.microsoft.com/office/powerpoint/2010/main" val="4271747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77D992F-2058-4F57-BA1A-0B06EDE61C14}" type="datetimeFigureOut">
              <a:rPr lang="en-US" smtClean="0"/>
              <a:t>6/9/17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C831E3-328F-42F0-8231-41CA645EB975}" type="slidenum">
              <a:rPr lang="en-US" smtClean="0"/>
              <a:t>‹#›</a:t>
            </a:fld>
            <a:endParaRPr lang="en-US" dirty="0"/>
          </a:p>
        </p:txBody>
      </p:sp>
      <p:pic>
        <p:nvPicPr>
          <p:cNvPr id="7"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05475"/>
            <a:ext cx="4191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5705475"/>
            <a:ext cx="4191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5705475"/>
            <a:ext cx="4191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1336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7D992F-2058-4F57-BA1A-0B06EDE61C14}" type="datetimeFigureOut">
              <a:rPr lang="en-US" smtClean="0"/>
              <a:t>6/9/17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C831E3-328F-42F0-8231-41CA645EB975}" type="slidenum">
              <a:rPr lang="en-US" smtClean="0"/>
              <a:t>‹#›</a:t>
            </a:fld>
            <a:endParaRPr lang="en-US" dirty="0"/>
          </a:p>
        </p:txBody>
      </p:sp>
      <p:pic>
        <p:nvPicPr>
          <p:cNvPr id="7"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61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7D992F-2058-4F57-BA1A-0B06EDE61C14}" type="datetimeFigureOut">
              <a:rPr lang="en-US" smtClean="0"/>
              <a:t>6/9/17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C831E3-328F-42F0-8231-41CA645EB975}" type="slidenum">
              <a:rPr lang="en-US" smtClean="0"/>
              <a:t>‹#›</a:t>
            </a:fld>
            <a:endParaRPr lang="en-US" dirty="0"/>
          </a:p>
        </p:txBody>
      </p:sp>
    </p:spTree>
    <p:extLst>
      <p:ext uri="{BB962C8B-B14F-4D97-AF65-F5344CB8AC3E}">
        <p14:creationId xmlns:p14="http://schemas.microsoft.com/office/powerpoint/2010/main" val="2433066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7D992F-2058-4F57-BA1A-0B06EDE61C14}" type="datetimeFigureOut">
              <a:rPr lang="en-US" smtClean="0"/>
              <a:t>6/9/17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C831E3-328F-42F0-8231-41CA645EB975}" type="slidenum">
              <a:rPr lang="en-US" smtClean="0"/>
              <a:t>‹#›</a:t>
            </a:fld>
            <a:endParaRPr lang="en-US" dirty="0"/>
          </a:p>
        </p:txBody>
      </p:sp>
      <p:sp>
        <p:nvSpPr>
          <p:cNvPr id="7" name="Slide Number Placeholder 5"/>
          <p:cNvSpPr txBox="1">
            <a:spLocks/>
          </p:cNvSpPr>
          <p:nvPr/>
        </p:nvSpPr>
        <p:spPr bwMode="auto">
          <a:xfrm>
            <a:off x="6553200" y="617220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fld id="{4BF15597-6F90-45B1-AEFC-F13DF4F0589C}" type="slidenum">
              <a:rPr lang="en-US" sz="1200" smtClean="0">
                <a:solidFill>
                  <a:srgbClr val="898989"/>
                </a:solidFill>
                <a:latin typeface="Calibri" pitchFamily="34" charset="0"/>
                <a:cs typeface="Arial" charset="0"/>
              </a:rPr>
              <a:pPr algn="r" eaLnBrk="1" hangingPunct="1">
                <a:defRPr/>
              </a:pPr>
              <a:t>‹#›</a:t>
            </a:fld>
            <a:endParaRPr lang="en-US" sz="1200" dirty="0">
              <a:solidFill>
                <a:srgbClr val="898989"/>
              </a:solidFill>
              <a:latin typeface="Calibri" pitchFamily="34" charset="0"/>
              <a:cs typeface="Arial" charset="0"/>
            </a:endParaRPr>
          </a:p>
        </p:txBody>
      </p:sp>
      <p:pic>
        <p:nvPicPr>
          <p:cNvPr id="8"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5"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5778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7D992F-2058-4F57-BA1A-0B06EDE61C14}" type="datetimeFigureOut">
              <a:rPr lang="en-US" smtClean="0"/>
              <a:t>6/9/17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9C831E3-328F-42F0-8231-41CA645EB975}" type="slidenum">
              <a:rPr lang="en-US" smtClean="0"/>
              <a:t>‹#›</a:t>
            </a:fld>
            <a:endParaRPr lang="en-US" dirty="0"/>
          </a:p>
        </p:txBody>
      </p:sp>
      <p:sp>
        <p:nvSpPr>
          <p:cNvPr id="8" name="Slide Number Placeholder 5"/>
          <p:cNvSpPr txBox="1">
            <a:spLocks/>
          </p:cNvSpPr>
          <p:nvPr/>
        </p:nvSpPr>
        <p:spPr bwMode="auto">
          <a:xfrm>
            <a:off x="6553200" y="617220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defRPr/>
            </a:pPr>
            <a:fld id="{BAAD1A36-9BD3-41D7-ADFC-1F501439C1BF}" type="slidenum">
              <a:rPr lang="en-US" sz="1200" smtClean="0">
                <a:solidFill>
                  <a:srgbClr val="898989"/>
                </a:solidFill>
                <a:latin typeface="Calibri" pitchFamily="34" charset="0"/>
                <a:cs typeface="Arial" charset="0"/>
              </a:rPr>
              <a:pPr algn="r" eaLnBrk="1" hangingPunct="1">
                <a:defRPr/>
              </a:pPr>
              <a:t>‹#›</a:t>
            </a:fld>
            <a:endParaRPr lang="en-US" sz="1200" dirty="0">
              <a:solidFill>
                <a:srgbClr val="898989"/>
              </a:solidFill>
              <a:latin typeface="Calibri" pitchFamily="34" charset="0"/>
              <a:cs typeface="Arial" charset="0"/>
            </a:endParaRPr>
          </a:p>
        </p:txBody>
      </p:sp>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021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77D992F-2058-4F57-BA1A-0B06EDE61C14}" type="datetimeFigureOut">
              <a:rPr lang="en-US" smtClean="0"/>
              <a:t>6/9/17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9C831E3-328F-42F0-8231-41CA645EB975}" type="slidenum">
              <a:rPr lang="en-US" smtClean="0"/>
              <a:t>‹#›</a:t>
            </a:fld>
            <a:endParaRPr lang="en-US" dirty="0"/>
          </a:p>
        </p:txBody>
      </p:sp>
      <p:pic>
        <p:nvPicPr>
          <p:cNvPr id="8"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2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77D992F-2058-4F57-BA1A-0B06EDE61C14}" type="datetimeFigureOut">
              <a:rPr lang="en-US" smtClean="0"/>
              <a:t>6/9/17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9C831E3-328F-42F0-8231-41CA645EB975}" type="slidenum">
              <a:rPr lang="en-US" smtClean="0"/>
              <a:t>‹#›</a:t>
            </a:fld>
            <a:endParaRPr lang="en-US" dirty="0"/>
          </a:p>
        </p:txBody>
      </p:sp>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28741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77D992F-2058-4F57-BA1A-0B06EDE61C14}" type="datetimeFigureOut">
              <a:rPr lang="en-US" smtClean="0"/>
              <a:t>6/9/17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9C831E3-328F-42F0-8231-41CA645EB975}" type="slidenum">
              <a:rPr lang="en-US" smtClean="0"/>
              <a:t>‹#›</a:t>
            </a:fld>
            <a:endParaRPr lang="en-US" dirty="0"/>
          </a:p>
        </p:txBody>
      </p:sp>
      <p:pic>
        <p:nvPicPr>
          <p:cNvPr id="6"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6459538"/>
            <a:ext cx="14478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1cdcfff8-8b9a-45aa-b82c-9fe61dc92f26" descr="2F74D827-3C77-4DA7-BD46-8537F0931520@widmeyer"/>
          <p:cNvPicPr>
            <a:picLocks noChangeAspect="1" noChangeArrowheads="1"/>
          </p:cNvPicPr>
          <p:nvPr/>
        </p:nvPicPr>
        <p:blipFill>
          <a:blip r:embed="rId2">
            <a:extLst>
              <a:ext uri="{28A0092B-C50C-407E-A947-70E740481C1C}">
                <a14:useLocalDpi xmlns:a14="http://schemas.microsoft.com/office/drawing/2010/main" val="0"/>
              </a:ext>
            </a:extLst>
          </a:blip>
          <a:srcRect r="68420"/>
          <a:stretch>
            <a:fillRect/>
          </a:stretch>
        </p:blipFill>
        <p:spPr bwMode="auto">
          <a:xfrm>
            <a:off x="8686800" y="6459538"/>
            <a:ext cx="4572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PS_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943600"/>
            <a:ext cx="71596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7880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7D992F-2058-4F57-BA1A-0B06EDE61C14}" type="datetimeFigureOut">
              <a:rPr lang="en-US" smtClean="0"/>
              <a:t>6/9/17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9C831E3-328F-42F0-8231-41CA645EB975}" type="slidenum">
              <a:rPr lang="en-US" smtClean="0"/>
              <a:t>‹#›</a:t>
            </a:fld>
            <a:endParaRPr lang="en-US" dirty="0"/>
          </a:p>
        </p:txBody>
      </p:sp>
    </p:spTree>
    <p:extLst>
      <p:ext uri="{BB962C8B-B14F-4D97-AF65-F5344CB8AC3E}">
        <p14:creationId xmlns:p14="http://schemas.microsoft.com/office/powerpoint/2010/main" val="12461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7D992F-2058-4F57-BA1A-0B06EDE61C14}" type="datetimeFigureOut">
              <a:rPr lang="en-US" smtClean="0"/>
              <a:t>6/9/17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9C831E3-328F-42F0-8231-41CA645EB975}" type="slidenum">
              <a:rPr lang="en-US" smtClean="0"/>
              <a:t>‹#›</a:t>
            </a:fld>
            <a:endParaRPr lang="en-US" dirty="0"/>
          </a:p>
        </p:txBody>
      </p:sp>
    </p:spTree>
    <p:extLst>
      <p:ext uri="{BB962C8B-B14F-4D97-AF65-F5344CB8AC3E}">
        <p14:creationId xmlns:p14="http://schemas.microsoft.com/office/powerpoint/2010/main" val="165843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77D992F-2058-4F57-BA1A-0B06EDE61C14}" type="datetimeFigureOut">
              <a:rPr lang="en-US" smtClean="0"/>
              <a:t>6/9/17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9C831E3-328F-42F0-8231-41CA645EB975}" type="slidenum">
              <a:rPr lang="en-US" smtClean="0"/>
              <a:t>‹#›</a:t>
            </a:fld>
            <a:endParaRPr lang="en-US" dirty="0"/>
          </a:p>
        </p:txBody>
      </p:sp>
    </p:spTree>
    <p:extLst>
      <p:ext uri="{BB962C8B-B14F-4D97-AF65-F5344CB8AC3E}">
        <p14:creationId xmlns:p14="http://schemas.microsoft.com/office/powerpoint/2010/main" val="14252839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D992F-2058-4F57-BA1A-0B06EDE61C14}" type="datetimeFigureOut">
              <a:rPr lang="en-US" smtClean="0"/>
              <a:t>6/9/17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C831E3-328F-42F0-8231-41CA645EB975}" type="slidenum">
              <a:rPr lang="en-US" smtClean="0"/>
              <a:t>‹#›</a:t>
            </a:fld>
            <a:endParaRPr lang="en-US" dirty="0"/>
          </a:p>
        </p:txBody>
      </p:sp>
    </p:spTree>
    <p:extLst>
      <p:ext uri="{BB962C8B-B14F-4D97-AF65-F5344CB8AC3E}">
        <p14:creationId xmlns:p14="http://schemas.microsoft.com/office/powerpoint/2010/main" val="17667237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hyperlink" Target="http://bit.ly/PledgePS" TargetMode="External"/><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hyperlink" Target="http://www.poolsafely.gov/" TargetMode="External"/><Relationship Id="rId4" Type="http://schemas.openxmlformats.org/officeDocument/2006/relationships/hyperlink" Target="http://1.usa.gov/1TjMTIn" TargetMode="External"/><Relationship Id="rId5" Type="http://schemas.openxmlformats.org/officeDocument/2006/relationships/image" Target="../media/image9.png"/><Relationship Id="rId6"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hyperlink" Target="http://1.usa.gov/1OE4gwa" TargetMode="External"/><Relationship Id="rId4" Type="http://schemas.openxmlformats.org/officeDocument/2006/relationships/image" Target="../media/image10.png"/><Relationship Id="rId5"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hyperlink" Target="http://ow.ly/HQnQ30b2nq8" TargetMode="External"/><Relationship Id="rId4" Type="http://schemas.openxmlformats.org/officeDocument/2006/relationships/image" Target="../media/image12.jpeg"/><Relationship Id="rId5"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hyperlink" Target="https://www.facebook.com/USCPSC/" TargetMode="External"/><Relationship Id="rId4" Type="http://schemas.openxmlformats.org/officeDocument/2006/relationships/hyperlink" Target="http://bit.ly/PledgePS" TargetMode="External"/><Relationship Id="rId5" Type="http://schemas.openxmlformats.org/officeDocument/2006/relationships/hyperlink" Target="http://1.usa.gov/1TjMTIn" TargetMode="External"/><Relationship Id="rId6" Type="http://schemas.openxmlformats.org/officeDocument/2006/relationships/hyperlink" Target="http://ow.ly/HQnQ30b2nq8"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hyperlink" Target="http://1.usa.gov/25dNm4x" TargetMode="External"/><Relationship Id="rId4" Type="http://schemas.openxmlformats.org/officeDocument/2006/relationships/hyperlink" Target="http://1.usa.gov/1W6FlJz" TargetMode="External"/><Relationship Id="rId1" Type="http://schemas.openxmlformats.org/officeDocument/2006/relationships/slideLayout" Target="../slideLayouts/slideLayout2.xml"/><Relationship Id="rId2" Type="http://schemas.openxmlformats.org/officeDocument/2006/relationships/hyperlink" Target="http://1.usa.gov/1sGDGOQ"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image" Target="../media/image15.tiff"/><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g"/><Relationship Id="rId5" Type="http://schemas.openxmlformats.org/officeDocument/2006/relationships/image" Target="../media/image19.jpeg"/><Relationship Id="rId6" Type="http://schemas.openxmlformats.org/officeDocument/2006/relationships/image" Target="../media/image7.jpeg"/><Relationship Id="rId7" Type="http://schemas.openxmlformats.org/officeDocument/2006/relationships/image" Target="../media/image20.jpeg"/><Relationship Id="rId8" Type="http://schemas.openxmlformats.org/officeDocument/2006/relationships/image" Target="../media/image21.jpeg"/><Relationship Id="rId9" Type="http://schemas.openxmlformats.org/officeDocument/2006/relationships/image" Target="../media/image22.jpeg"/><Relationship Id="rId10"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jpeg"/><Relationship Id="rId7" Type="http://schemas.openxmlformats.org/officeDocument/2006/relationships/image" Target="../media/image28.jpeg"/><Relationship Id="rId8" Type="http://schemas.openxmlformats.org/officeDocument/2006/relationships/image" Target="../media/image29.jpeg"/><Relationship Id="rId9"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hyperlink" Target="http://www.poolsafely.gov/pledge" TargetMode="External"/><Relationship Id="rId4" Type="http://schemas.openxmlformats.org/officeDocument/2006/relationships/hyperlink" Target="http://www.poolsafely.gov/promesa/" TargetMode="External"/><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hyperlink" Target="http://bit.ly/LBPSsong" TargetMode="External"/><Relationship Id="rId4" Type="http://schemas.openxmlformats.org/officeDocument/2006/relationships/image" Target="../media/image32.jp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hyperlink" Target="http://www.poolsafely.gov/parents/kids-corner/" TargetMode="External"/><Relationship Id="rId4" Type="http://schemas.openxmlformats.org/officeDocument/2006/relationships/image" Target="../media/image33.jpeg"/><Relationship Id="rId5" Type="http://schemas.openxmlformats.org/officeDocument/2006/relationships/image" Target="../media/image34.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5" Type="http://schemas.openxmlformats.org/officeDocument/2006/relationships/image" Target="../media/image37.JPG"/><Relationship Id="rId1" Type="http://schemas.openxmlformats.org/officeDocument/2006/relationships/slideLayout" Target="../slideLayouts/slideLayout2.xml"/><Relationship Id="rId2" Type="http://schemas.openxmlformats.org/officeDocument/2006/relationships/hyperlink" Target="https://www.poolsafely.gov/blo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hyperlink" Target="https://www.poolsafely.gov/educational-materials-catalog/" TargetMode="External"/><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poolsafely.gov/news/" TargetMode="External"/><Relationship Id="rId3" Type="http://schemas.openxmlformats.org/officeDocument/2006/relationships/hyperlink" Target="mailto:poolsafely@cpsc.gov"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twitter.com/poolsafely" TargetMode="External"/><Relationship Id="rId4" Type="http://schemas.openxmlformats.org/officeDocument/2006/relationships/hyperlink" Target="https://www.flickr.com/photos/poolsafely/" TargetMode="External"/><Relationship Id="rId5" Type="http://schemas.openxmlformats.org/officeDocument/2006/relationships/hyperlink" Target="https://www.poolsafely.gov/newsletter/?abc" TargetMode="External"/><Relationship Id="rId6" Type="http://schemas.openxmlformats.org/officeDocument/2006/relationships/hyperlink" Target="mailto:poolsafely@cpsc.gov"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066800"/>
            <a:ext cx="7772400" cy="1470025"/>
          </a:xfrm>
        </p:spPr>
        <p:txBody>
          <a:bodyPr/>
          <a:lstStyle/>
          <a:p>
            <a:r>
              <a:rPr lang="en-US" b="1" dirty="0"/>
              <a:t>Summer 2017 Partner Toolkit</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00" y="50800"/>
            <a:ext cx="2209800" cy="14732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5400" y="2286000"/>
            <a:ext cx="6421290" cy="3210645"/>
          </a:xfrm>
          <a:prstGeom prst="rect">
            <a:avLst/>
          </a:prstGeom>
        </p:spPr>
      </p:pic>
    </p:spTree>
    <p:extLst>
      <p:ext uri="{BB962C8B-B14F-4D97-AF65-F5344CB8AC3E}">
        <p14:creationId xmlns:p14="http://schemas.microsoft.com/office/powerpoint/2010/main" val="3006297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SOCIAL MEDIA </a:t>
            </a:r>
          </a:p>
        </p:txBody>
      </p:sp>
      <p:sp>
        <p:nvSpPr>
          <p:cNvPr id="5" name="Text Placeholder 4"/>
          <p:cNvSpPr>
            <a:spLocks noGrp="1"/>
          </p:cNvSpPr>
          <p:nvPr>
            <p:ph type="body" idx="1"/>
          </p:nvPr>
        </p:nvSpPr>
        <p:spPr/>
        <p:txBody>
          <a:bodyPr/>
          <a:lstStyle/>
          <a:p>
            <a:r>
              <a:rPr lang="en-US" i="1" dirty="0"/>
              <a:t>Pool Safely</a:t>
            </a:r>
            <a:r>
              <a:rPr lang="en-US" dirty="0"/>
              <a:t> Partner Toolkit</a:t>
            </a:r>
          </a:p>
        </p:txBody>
      </p:sp>
    </p:spTree>
    <p:extLst>
      <p:ext uri="{BB962C8B-B14F-4D97-AF65-F5344CB8AC3E}">
        <p14:creationId xmlns:p14="http://schemas.microsoft.com/office/powerpoint/2010/main" val="4260962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Sample Social Media Posts: Twitter</a:t>
            </a:r>
          </a:p>
        </p:txBody>
      </p:sp>
      <p:sp>
        <p:nvSpPr>
          <p:cNvPr id="3" name="Content Placeholder 2"/>
          <p:cNvSpPr>
            <a:spLocks noGrp="1"/>
          </p:cNvSpPr>
          <p:nvPr>
            <p:ph idx="1"/>
          </p:nvPr>
        </p:nvSpPr>
        <p:spPr>
          <a:xfrm>
            <a:off x="609600" y="1295401"/>
            <a:ext cx="8229600" cy="3124200"/>
          </a:xfrm>
        </p:spPr>
        <p:txBody>
          <a:bodyPr vert="horz" lIns="91440" tIns="45720" rIns="91440" bIns="45720" rtlCol="0" anchor="t">
            <a:normAutofit/>
          </a:bodyPr>
          <a:lstStyle/>
          <a:p>
            <a:r>
              <a:rPr lang="en-US" sz="2800" dirty="0"/>
              <a:t>Please feel free to share any of these sample posts on your Twitter account this summer - or write your own using these as a guideline! You can also retweet us from @</a:t>
            </a:r>
            <a:r>
              <a:rPr lang="en-US" sz="2800" dirty="0" err="1"/>
              <a:t>poolsafely</a:t>
            </a:r>
            <a:r>
              <a:rPr lang="en-US" dirty="0"/>
              <a:t>. </a:t>
            </a:r>
          </a:p>
          <a:p>
            <a:pPr marL="0" indent="0">
              <a:buNone/>
            </a:pPr>
            <a:endParaRPr lang="en-US" sz="1000" dirty="0"/>
          </a:p>
          <a:p>
            <a:pPr marL="0" indent="0">
              <a:buNone/>
            </a:pPr>
            <a:endParaRPr lang="en-US" dirty="0"/>
          </a:p>
        </p:txBody>
      </p:sp>
      <p:sp>
        <p:nvSpPr>
          <p:cNvPr id="6" name="Content Placeholder 2"/>
          <p:cNvSpPr txBox="1">
            <a:spLocks/>
          </p:cNvSpPr>
          <p:nvPr/>
        </p:nvSpPr>
        <p:spPr>
          <a:xfrm>
            <a:off x="4419600" y="3095219"/>
            <a:ext cx="441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en-US" dirty="0"/>
          </a:p>
        </p:txBody>
      </p:sp>
      <p:sp>
        <p:nvSpPr>
          <p:cNvPr id="7" name="Content Placeholder 2"/>
          <p:cNvSpPr txBox="1">
            <a:spLocks/>
          </p:cNvSpPr>
          <p:nvPr/>
        </p:nvSpPr>
        <p:spPr>
          <a:xfrm>
            <a:off x="609600" y="3095219"/>
            <a:ext cx="4648200" cy="2895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dirty="0"/>
              <a:t>I took the #PoolSafely Pledge &amp; you should too! Pledge to keep your family safer around the water this summer:  </a:t>
            </a:r>
            <a:r>
              <a:rPr lang="en-US" dirty="0">
                <a:hlinkClick r:id="rId3"/>
              </a:rPr>
              <a:t>http://bit.ly/PledgePS</a:t>
            </a:r>
            <a:r>
              <a:rPr lang="en-US" dirty="0"/>
              <a:t> </a:t>
            </a:r>
          </a:p>
          <a:p>
            <a:pPr lvl="1"/>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0200" y="3090530"/>
            <a:ext cx="2819400" cy="2660279"/>
          </a:xfrm>
          <a:prstGeom prst="rect">
            <a:avLst/>
          </a:prstGeom>
        </p:spPr>
      </p:pic>
    </p:spTree>
    <p:extLst>
      <p:ext uri="{BB962C8B-B14F-4D97-AF65-F5344CB8AC3E}">
        <p14:creationId xmlns:p14="http://schemas.microsoft.com/office/powerpoint/2010/main" val="1719036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Sample Social Media Posts: Twitter</a:t>
            </a:r>
          </a:p>
        </p:txBody>
      </p:sp>
      <p:sp>
        <p:nvSpPr>
          <p:cNvPr id="3" name="Content Placeholder 2"/>
          <p:cNvSpPr>
            <a:spLocks noGrp="1"/>
          </p:cNvSpPr>
          <p:nvPr>
            <p:ph idx="1"/>
          </p:nvPr>
        </p:nvSpPr>
        <p:spPr>
          <a:xfrm>
            <a:off x="246167" y="1358659"/>
            <a:ext cx="5294867" cy="4724400"/>
          </a:xfrm>
        </p:spPr>
        <p:txBody>
          <a:bodyPr>
            <a:normAutofit/>
          </a:bodyPr>
          <a:lstStyle/>
          <a:p>
            <a:pPr lvl="1"/>
            <a:r>
              <a:rPr lang="en-US" dirty="0"/>
              <a:t>Teach kids to swim. It can be the difference between a close call &amp; a call to 911. </a:t>
            </a:r>
            <a:r>
              <a:rPr lang="en-US" dirty="0">
                <a:solidFill>
                  <a:srgbClr val="FF0000"/>
                </a:solidFill>
                <a:hlinkClick r:id="rId3"/>
              </a:rPr>
              <a:t>http://www.poolsafely.gov/</a:t>
            </a:r>
            <a:r>
              <a:rPr lang="en-US" dirty="0">
                <a:solidFill>
                  <a:srgbClr val="FF0000"/>
                </a:solidFill>
              </a:rPr>
              <a:t> </a:t>
            </a:r>
            <a:r>
              <a:rPr lang="en-US" dirty="0"/>
              <a:t>#PoolSafely</a:t>
            </a:r>
          </a:p>
          <a:p>
            <a:pPr marL="457200" lvl="1" indent="0">
              <a:buNone/>
            </a:pPr>
            <a:endParaRPr lang="en-US" sz="900" dirty="0"/>
          </a:p>
          <a:p>
            <a:pPr lvl="1"/>
            <a:r>
              <a:rPr lang="en-US" dirty="0"/>
              <a:t>Going to the pool to escape the #summer heat? Review these simple safety steps from @PoolSafely first: </a:t>
            </a:r>
            <a:r>
              <a:rPr lang="en-US" dirty="0">
                <a:solidFill>
                  <a:srgbClr val="FF0000"/>
                </a:solidFill>
                <a:hlinkClick r:id="rId4"/>
              </a:rPr>
              <a:t>http://1.usa.gov/1TjMTIn</a:t>
            </a:r>
            <a:endParaRPr lang="en-US" dirty="0"/>
          </a:p>
        </p:txBody>
      </p:sp>
      <p:pic>
        <p:nvPicPr>
          <p:cNvPr id="4" name="Picture 3"/>
          <p:cNvPicPr>
            <a:picLocks noChangeAspect="1"/>
          </p:cNvPicPr>
          <p:nvPr/>
        </p:nvPicPr>
        <p:blipFill>
          <a:blip r:embed="rId5"/>
          <a:stretch>
            <a:fillRect/>
          </a:stretch>
        </p:blipFill>
        <p:spPr>
          <a:xfrm>
            <a:off x="5447266" y="1373036"/>
            <a:ext cx="2286000" cy="1891861"/>
          </a:xfrm>
          <a:prstGeom prst="rect">
            <a:avLst/>
          </a:prstGeom>
        </p:spPr>
      </p:pic>
      <p:pic>
        <p:nvPicPr>
          <p:cNvPr id="6" name="Picture 2" descr="http://www.poolsafely.gov/wp-content/plugins/poolsafely-pledge/images/kid.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04173" y="3720859"/>
            <a:ext cx="1927655" cy="2228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7258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051" y="242997"/>
            <a:ext cx="8229600" cy="1143000"/>
          </a:xfrm>
        </p:spPr>
        <p:txBody>
          <a:bodyPr>
            <a:normAutofit fontScale="90000"/>
          </a:bodyPr>
          <a:lstStyle/>
          <a:p>
            <a:r>
              <a:rPr lang="en-US" b="1" dirty="0"/>
              <a:t>Sample Social Media Posts: Twitter</a:t>
            </a:r>
          </a:p>
        </p:txBody>
      </p:sp>
      <p:sp>
        <p:nvSpPr>
          <p:cNvPr id="3" name="Content Placeholder 2"/>
          <p:cNvSpPr>
            <a:spLocks noGrp="1"/>
          </p:cNvSpPr>
          <p:nvPr>
            <p:ph idx="1"/>
          </p:nvPr>
        </p:nvSpPr>
        <p:spPr>
          <a:xfrm>
            <a:off x="-152400" y="1524000"/>
            <a:ext cx="4979752" cy="4724400"/>
          </a:xfrm>
        </p:spPr>
        <p:txBody>
          <a:bodyPr>
            <a:normAutofit fontScale="92500"/>
          </a:bodyPr>
          <a:lstStyle/>
          <a:p>
            <a:pPr lvl="1"/>
            <a:r>
              <a:rPr lang="en-US" dirty="0"/>
              <a:t>Help Splash learn how to be safer around water with the free #PoolSafely app for kids! </a:t>
            </a:r>
            <a:r>
              <a:rPr lang="en-US" dirty="0">
                <a:solidFill>
                  <a:srgbClr val="FF0000"/>
                </a:solidFill>
                <a:hlinkClick r:id="rId3"/>
              </a:rPr>
              <a:t>http://1.usa.gov/1OE4gwa</a:t>
            </a:r>
            <a:r>
              <a:rPr lang="en-US" dirty="0">
                <a:solidFill>
                  <a:srgbClr val="FF0000"/>
                </a:solidFill>
              </a:rPr>
              <a:t> </a:t>
            </a:r>
          </a:p>
          <a:p>
            <a:pPr marL="457200" lvl="1" indent="0">
              <a:buNone/>
            </a:pPr>
            <a:endParaRPr lang="en-US" sz="1500" dirty="0">
              <a:solidFill>
                <a:srgbClr val="FF0000"/>
              </a:solidFill>
            </a:endParaRPr>
          </a:p>
          <a:p>
            <a:pPr marL="457200" lvl="1" indent="0">
              <a:buNone/>
            </a:pPr>
            <a:endParaRPr lang="en-US" sz="1100" dirty="0"/>
          </a:p>
          <a:p>
            <a:pPr lvl="1"/>
            <a:r>
              <a:rPr lang="en-US" dirty="0"/>
              <a:t>Do you know how to #PoolSafely? Learn 4 simple steps to stay safer around the water w/ @</a:t>
            </a:r>
            <a:r>
              <a:rPr lang="en-US" dirty="0" err="1"/>
              <a:t>LaurieBerkner</a:t>
            </a:r>
            <a:r>
              <a:rPr lang="en-US" dirty="0"/>
              <a:t>: </a:t>
            </a:r>
            <a:r>
              <a:rPr lang="en-US" u="sng" dirty="0">
                <a:solidFill>
                  <a:srgbClr val="0000FF"/>
                </a:solidFill>
              </a:rPr>
              <a:t>bit.ly/</a:t>
            </a:r>
            <a:r>
              <a:rPr lang="en-US" u="sng" dirty="0" err="1">
                <a:solidFill>
                  <a:srgbClr val="0000FF"/>
                </a:solidFill>
              </a:rPr>
              <a:t>LBPoolSafely</a:t>
            </a:r>
            <a:r>
              <a:rPr lang="en-US" dirty="0"/>
              <a:t>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99930" y="1420503"/>
            <a:ext cx="3752703" cy="187635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7311" y="3657600"/>
            <a:ext cx="3935242" cy="2078996"/>
          </a:xfrm>
          <a:prstGeom prst="rect">
            <a:avLst/>
          </a:prstGeom>
        </p:spPr>
      </p:pic>
    </p:spTree>
    <p:extLst>
      <p:ext uri="{BB962C8B-B14F-4D97-AF65-F5344CB8AC3E}">
        <p14:creationId xmlns:p14="http://schemas.microsoft.com/office/powerpoint/2010/main" val="2090286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1143000"/>
          </a:xfrm>
        </p:spPr>
        <p:txBody>
          <a:bodyPr>
            <a:normAutofit fontScale="90000"/>
          </a:bodyPr>
          <a:lstStyle/>
          <a:p>
            <a:r>
              <a:rPr lang="en-US" b="1" dirty="0"/>
              <a:t>Sample Social Media Posts: Twitter</a:t>
            </a:r>
          </a:p>
        </p:txBody>
      </p:sp>
      <p:sp>
        <p:nvSpPr>
          <p:cNvPr id="3" name="Content Placeholder 2"/>
          <p:cNvSpPr>
            <a:spLocks noGrp="1"/>
          </p:cNvSpPr>
          <p:nvPr>
            <p:ph idx="1"/>
          </p:nvPr>
        </p:nvSpPr>
        <p:spPr>
          <a:xfrm>
            <a:off x="-187569" y="1219200"/>
            <a:ext cx="4724400" cy="4724400"/>
          </a:xfrm>
        </p:spPr>
        <p:txBody>
          <a:bodyPr>
            <a:normAutofit/>
          </a:bodyPr>
          <a:lstStyle/>
          <a:p>
            <a:pPr lvl="1"/>
            <a:r>
              <a:rPr lang="en-US" dirty="0"/>
              <a:t>Some things you can’t rewind. Take an extra safety step to keep your family safer this summer. </a:t>
            </a:r>
            <a:r>
              <a:rPr lang="en-US" dirty="0">
                <a:hlinkClick r:id="rId3"/>
              </a:rPr>
              <a:t>http://ow.ly/HQnQ30b2nq8</a:t>
            </a:r>
            <a:r>
              <a:rPr lang="en-US" dirty="0"/>
              <a:t> #PoolSafely</a:t>
            </a:r>
          </a:p>
          <a:p>
            <a:pPr lvl="1"/>
            <a:endParaRPr lang="en-US" sz="1100" dirty="0"/>
          </a:p>
          <a:p>
            <a:pPr lvl="1"/>
            <a:r>
              <a:rPr lang="en-US" dirty="0"/>
              <a:t>Act like an Olympian and take the #PoolSafely Pledge to #</a:t>
            </a:r>
            <a:r>
              <a:rPr lang="en-US" dirty="0" err="1"/>
              <a:t>stopdrowning</a:t>
            </a:r>
            <a:r>
              <a:rPr lang="en-US" dirty="0"/>
              <a:t>! http://bit.ly/PledgePS </a:t>
            </a:r>
          </a:p>
          <a:p>
            <a:pPr lvl="1"/>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7523" y="1313204"/>
            <a:ext cx="4226169" cy="2268196"/>
          </a:xfrm>
          <a:prstGeom prst="rect">
            <a:avLst/>
          </a:prstGeom>
        </p:spPr>
      </p:pic>
      <p:pic>
        <p:nvPicPr>
          <p:cNvPr id="8"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7522" y="3826388"/>
            <a:ext cx="4226169" cy="2117212"/>
          </a:xfrm>
          <a:prstGeom prst="rect">
            <a:avLst/>
          </a:prstGeom>
        </p:spPr>
      </p:pic>
    </p:spTree>
    <p:extLst>
      <p:ext uri="{BB962C8B-B14F-4D97-AF65-F5344CB8AC3E}">
        <p14:creationId xmlns:p14="http://schemas.microsoft.com/office/powerpoint/2010/main" val="4048526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58200" cy="1189038"/>
          </a:xfrm>
        </p:spPr>
        <p:txBody>
          <a:bodyPr>
            <a:normAutofit fontScale="90000"/>
          </a:bodyPr>
          <a:lstStyle/>
          <a:p>
            <a:r>
              <a:rPr lang="en-US" b="1" dirty="0"/>
              <a:t>Sample Social Media Posts: Facebook</a:t>
            </a:r>
          </a:p>
        </p:txBody>
      </p:sp>
      <p:sp>
        <p:nvSpPr>
          <p:cNvPr id="3" name="Content Placeholder 2"/>
          <p:cNvSpPr>
            <a:spLocks noGrp="1"/>
          </p:cNvSpPr>
          <p:nvPr>
            <p:ph idx="1"/>
          </p:nvPr>
        </p:nvSpPr>
        <p:spPr>
          <a:xfrm>
            <a:off x="457200" y="1371600"/>
            <a:ext cx="8229600" cy="4648200"/>
          </a:xfrm>
        </p:spPr>
        <p:txBody>
          <a:bodyPr>
            <a:normAutofit fontScale="77500" lnSpcReduction="20000"/>
          </a:bodyPr>
          <a:lstStyle/>
          <a:p>
            <a:r>
              <a:rPr lang="en-US" dirty="0"/>
              <a:t>Feel free to share any of the below posts on your Facebook page this summer – or write your own using these as a guideline! You can tag the CPSC Facebook page in your posts as well: </a:t>
            </a:r>
            <a:r>
              <a:rPr lang="en-US" dirty="0">
                <a:hlinkClick r:id="rId3"/>
              </a:rPr>
              <a:t>@U.S. Consumer Product Safety Commission</a:t>
            </a:r>
            <a:endParaRPr lang="en-US" dirty="0"/>
          </a:p>
          <a:p>
            <a:pPr marL="0" indent="0">
              <a:buNone/>
            </a:pPr>
            <a:endParaRPr lang="en-US" sz="1500" dirty="0"/>
          </a:p>
          <a:p>
            <a:pPr lvl="1"/>
            <a:r>
              <a:rPr lang="en-US" dirty="0"/>
              <a:t>14 Olympians have pledged to stop drowning and you can too! Act like an Olympian and take the </a:t>
            </a:r>
            <a:r>
              <a:rPr lang="en-US" i="1" dirty="0"/>
              <a:t>Pool Safely </a:t>
            </a:r>
            <a:r>
              <a:rPr lang="en-US" dirty="0"/>
              <a:t>Pledge to keep your family safer around the water this summer:</a:t>
            </a:r>
            <a:r>
              <a:rPr lang="en-US" dirty="0">
                <a:solidFill>
                  <a:srgbClr val="FF0000"/>
                </a:solidFill>
              </a:rPr>
              <a:t> </a:t>
            </a:r>
            <a:r>
              <a:rPr lang="en-US" dirty="0">
                <a:solidFill>
                  <a:srgbClr val="FF0000"/>
                </a:solidFill>
                <a:hlinkClick r:id="rId4"/>
              </a:rPr>
              <a:t>http://bit.ly/PledgePS</a:t>
            </a:r>
            <a:endParaRPr lang="en-US" dirty="0">
              <a:solidFill>
                <a:srgbClr val="FF0000"/>
              </a:solidFill>
            </a:endParaRPr>
          </a:p>
          <a:p>
            <a:pPr lvl="1"/>
            <a:r>
              <a:rPr lang="en-US" dirty="0"/>
              <a:t>Going to the pool to escape the summer heat? Review these simple water safety steps from </a:t>
            </a:r>
            <a:r>
              <a:rPr lang="en-US" i="1" dirty="0"/>
              <a:t>Pool Safely</a:t>
            </a:r>
            <a:r>
              <a:rPr lang="en-US" dirty="0"/>
              <a:t> first:</a:t>
            </a:r>
            <a:r>
              <a:rPr lang="en-US" dirty="0">
                <a:solidFill>
                  <a:srgbClr val="FF0000"/>
                </a:solidFill>
              </a:rPr>
              <a:t> </a:t>
            </a:r>
            <a:r>
              <a:rPr lang="en-US" dirty="0">
                <a:solidFill>
                  <a:srgbClr val="FF0000"/>
                </a:solidFill>
                <a:hlinkClick r:id="rId5"/>
              </a:rPr>
              <a:t>http://1.usa.gov/1TjMTIn</a:t>
            </a:r>
            <a:r>
              <a:rPr lang="en-US" dirty="0">
                <a:solidFill>
                  <a:srgbClr val="FF0000"/>
                </a:solidFill>
              </a:rPr>
              <a:t> </a:t>
            </a:r>
          </a:p>
          <a:p>
            <a:pPr lvl="1"/>
            <a:r>
              <a:rPr lang="en-US" dirty="0"/>
              <a:t>Take an extra safety step to keep your family safer around the water this summer. Because some things you can’t rewind.  </a:t>
            </a:r>
            <a:r>
              <a:rPr lang="en-US" dirty="0">
                <a:hlinkClick r:id="rId6"/>
              </a:rPr>
              <a:t>http://ow.ly/HQnQ30b2nq8</a:t>
            </a:r>
            <a:endParaRPr lang="en-US" dirty="0"/>
          </a:p>
          <a:p>
            <a:pPr lvl="1"/>
            <a:endParaRPr lang="en-US" b="1" dirty="0"/>
          </a:p>
          <a:p>
            <a:pPr lvl="1"/>
            <a:endParaRPr lang="en-US" dirty="0"/>
          </a:p>
          <a:p>
            <a:pPr marL="457200" lvl="1" indent="0">
              <a:buNone/>
            </a:pPr>
            <a:endParaRPr lang="en-US" dirty="0"/>
          </a:p>
        </p:txBody>
      </p:sp>
    </p:spTree>
    <p:extLst>
      <p:ext uri="{BB962C8B-B14F-4D97-AF65-F5344CB8AC3E}">
        <p14:creationId xmlns:p14="http://schemas.microsoft.com/office/powerpoint/2010/main" val="3237369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702"/>
            <a:ext cx="8229600" cy="1143000"/>
          </a:xfrm>
        </p:spPr>
        <p:txBody>
          <a:bodyPr>
            <a:normAutofit/>
          </a:bodyPr>
          <a:lstStyle/>
          <a:p>
            <a:r>
              <a:rPr lang="en-US" sz="4000" b="1" dirty="0"/>
              <a:t>Sample Social Media Posts: Spanish</a:t>
            </a:r>
          </a:p>
        </p:txBody>
      </p:sp>
      <p:sp>
        <p:nvSpPr>
          <p:cNvPr id="3" name="Content Placeholder 2"/>
          <p:cNvSpPr>
            <a:spLocks noGrp="1"/>
          </p:cNvSpPr>
          <p:nvPr>
            <p:ph idx="1"/>
          </p:nvPr>
        </p:nvSpPr>
        <p:spPr>
          <a:xfrm>
            <a:off x="228600" y="1219200"/>
            <a:ext cx="8686800" cy="4708525"/>
          </a:xfrm>
        </p:spPr>
        <p:txBody>
          <a:bodyPr>
            <a:normAutofit fontScale="85000" lnSpcReduction="10000"/>
          </a:bodyPr>
          <a:lstStyle/>
          <a:p>
            <a:pPr marL="342900" lvl="1" indent="-342900">
              <a:buFont typeface="Arial" pitchFamily="34" charset="0"/>
              <a:buChar char="•"/>
            </a:pPr>
            <a:r>
              <a:rPr lang="en-US" b="1" dirty="0"/>
              <a:t>Facebook: </a:t>
            </a:r>
          </a:p>
          <a:p>
            <a:pPr marL="742950" lvl="2" indent="-342900"/>
            <a:r>
              <a:rPr lang="en-US" dirty="0" err="1"/>
              <a:t>Tómese</a:t>
            </a:r>
            <a:r>
              <a:rPr lang="en-US" dirty="0"/>
              <a:t> un </a:t>
            </a:r>
            <a:r>
              <a:rPr lang="en-US" dirty="0" err="1"/>
              <a:t>minuto</a:t>
            </a:r>
            <a:r>
              <a:rPr lang="en-US" dirty="0"/>
              <a:t> para </a:t>
            </a:r>
            <a:r>
              <a:rPr lang="en-US" dirty="0" err="1"/>
              <a:t>asegurarse</a:t>
            </a:r>
            <a:r>
              <a:rPr lang="en-US" dirty="0"/>
              <a:t> de que </a:t>
            </a:r>
            <a:r>
              <a:rPr lang="en-US" dirty="0" err="1"/>
              <a:t>su</a:t>
            </a:r>
            <a:r>
              <a:rPr lang="en-US" dirty="0"/>
              <a:t> </a:t>
            </a:r>
            <a:r>
              <a:rPr lang="en-US" dirty="0" err="1"/>
              <a:t>familia</a:t>
            </a:r>
            <a:r>
              <a:rPr lang="en-US" dirty="0"/>
              <a:t> se </a:t>
            </a:r>
            <a:r>
              <a:rPr lang="en-US" dirty="0" err="1"/>
              <a:t>mantenga</a:t>
            </a:r>
            <a:r>
              <a:rPr lang="en-US" dirty="0"/>
              <a:t> </a:t>
            </a:r>
            <a:r>
              <a:rPr lang="en-US" dirty="0" err="1"/>
              <a:t>segura</a:t>
            </a:r>
            <a:r>
              <a:rPr lang="en-US" dirty="0"/>
              <a:t> </a:t>
            </a:r>
            <a:r>
              <a:rPr lang="en-US" dirty="0" err="1"/>
              <a:t>este</a:t>
            </a:r>
            <a:r>
              <a:rPr lang="en-US" dirty="0"/>
              <a:t> </a:t>
            </a:r>
            <a:r>
              <a:rPr lang="en-US" dirty="0" err="1"/>
              <a:t>año</a:t>
            </a:r>
            <a:r>
              <a:rPr lang="en-US" dirty="0"/>
              <a:t>; </a:t>
            </a:r>
            <a:r>
              <a:rPr lang="en-US" dirty="0" err="1"/>
              <a:t>haga</a:t>
            </a:r>
            <a:r>
              <a:rPr lang="en-US" dirty="0"/>
              <a:t> #</a:t>
            </a:r>
            <a:r>
              <a:rPr lang="en-US" dirty="0" err="1"/>
              <a:t>lapromesa</a:t>
            </a:r>
            <a:r>
              <a:rPr lang="en-US" dirty="0"/>
              <a:t> de #</a:t>
            </a:r>
            <a:r>
              <a:rPr lang="en-US" dirty="0" err="1"/>
              <a:t>PiscinaSegura</a:t>
            </a:r>
            <a:r>
              <a:rPr lang="en-US" dirty="0"/>
              <a:t>, </a:t>
            </a:r>
            <a:r>
              <a:rPr lang="en-US" dirty="0" err="1"/>
              <a:t>diversión</a:t>
            </a:r>
            <a:r>
              <a:rPr lang="en-US" dirty="0"/>
              <a:t> </a:t>
            </a:r>
            <a:r>
              <a:rPr lang="en-US" dirty="0" err="1"/>
              <a:t>asegurada</a:t>
            </a:r>
            <a:r>
              <a:rPr lang="en-US" dirty="0"/>
              <a:t>. </a:t>
            </a:r>
            <a:r>
              <a:rPr lang="en-US" dirty="0">
                <a:solidFill>
                  <a:srgbClr val="FF0000"/>
                </a:solidFill>
                <a:hlinkClick r:id="rId2"/>
              </a:rPr>
              <a:t>http://1.usa.gov/1sGDGOQ</a:t>
            </a:r>
            <a:endParaRPr lang="en-US" dirty="0">
              <a:solidFill>
                <a:srgbClr val="FF0000"/>
              </a:solidFill>
            </a:endParaRPr>
          </a:p>
          <a:p>
            <a:pPr marL="742950" lvl="2" indent="-342900"/>
            <a:r>
              <a:rPr lang="es-US" dirty="0"/>
              <a:t>Si su familia va a divertirse en o alrededor de una piscina este verano, tome estos pasos simples para mantener a sus seres queridos seguros </a:t>
            </a:r>
            <a:r>
              <a:rPr lang="es-US" dirty="0">
                <a:hlinkClick r:id="rId3"/>
              </a:rPr>
              <a:t>http://1.usa.gov/25dNm4x</a:t>
            </a:r>
            <a:r>
              <a:rPr lang="es-US" dirty="0"/>
              <a:t> </a:t>
            </a:r>
            <a:endParaRPr lang="en-US" dirty="0"/>
          </a:p>
          <a:p>
            <a:pPr marL="342900" lvl="1" indent="-342900">
              <a:buFont typeface="Arial" pitchFamily="34" charset="0"/>
              <a:buChar char="•"/>
            </a:pPr>
            <a:r>
              <a:rPr lang="es-US" b="1" dirty="0"/>
              <a:t>Twitter:</a:t>
            </a:r>
          </a:p>
          <a:p>
            <a:pPr marL="742950" lvl="2" indent="-342900"/>
            <a:r>
              <a:rPr lang="es-US" dirty="0"/>
              <a:t>Llego el verano y el tiempo de piscina. Haga #</a:t>
            </a:r>
            <a:r>
              <a:rPr lang="es-US" dirty="0" err="1"/>
              <a:t>LaPromesa</a:t>
            </a:r>
            <a:r>
              <a:rPr lang="es-US" dirty="0"/>
              <a:t> y mantenga una #</a:t>
            </a:r>
            <a:r>
              <a:rPr lang="es-US" dirty="0" err="1"/>
              <a:t>PiscinaSegura</a:t>
            </a:r>
            <a:r>
              <a:rPr lang="es-US" dirty="0"/>
              <a:t>. </a:t>
            </a:r>
            <a:r>
              <a:rPr lang="en-US" dirty="0">
                <a:solidFill>
                  <a:srgbClr val="FF0000"/>
                </a:solidFill>
                <a:hlinkClick r:id="rId2"/>
              </a:rPr>
              <a:t>http://1.usa.gov/1sGDGOQ</a:t>
            </a:r>
            <a:r>
              <a:rPr lang="en-US" dirty="0">
                <a:solidFill>
                  <a:srgbClr val="FF0000"/>
                </a:solidFill>
              </a:rPr>
              <a:t> </a:t>
            </a:r>
            <a:endParaRPr lang="es-US" dirty="0"/>
          </a:p>
          <a:p>
            <a:pPr marL="742950" lvl="2" indent="-342900"/>
            <a:r>
              <a:rPr lang="es-US" dirty="0"/>
              <a:t>Siga estos pasos simples para asegurar que sus seres queridos tengan un verano divertido y seguro en la piscina. </a:t>
            </a:r>
            <a:r>
              <a:rPr lang="es-US" dirty="0">
                <a:hlinkClick r:id="rId3"/>
              </a:rPr>
              <a:t>http://1.usa.gov/25dNm4x</a:t>
            </a:r>
            <a:r>
              <a:rPr lang="es-US" dirty="0"/>
              <a:t> </a:t>
            </a:r>
            <a:endParaRPr lang="en-US" dirty="0">
              <a:solidFill>
                <a:srgbClr val="FF0000"/>
              </a:solidFill>
            </a:endParaRPr>
          </a:p>
          <a:p>
            <a:pPr marL="742950" lvl="2" indent="-342900"/>
            <a:r>
              <a:rPr lang="es-US" dirty="0"/>
              <a:t>Nunca se sabe qué medida de seguridad salvará una vida, hasta que la salva. Aprenda como mantener una #</a:t>
            </a:r>
            <a:r>
              <a:rPr lang="es-US" dirty="0" err="1"/>
              <a:t>PiscinaSegura</a:t>
            </a:r>
            <a:r>
              <a:rPr lang="es-US" dirty="0"/>
              <a:t> </a:t>
            </a:r>
            <a:r>
              <a:rPr lang="en-US" dirty="0">
                <a:solidFill>
                  <a:srgbClr val="FF0000"/>
                </a:solidFill>
                <a:hlinkClick r:id="rId4"/>
              </a:rPr>
              <a:t>http://1.usa.gov/1W6FlJz</a:t>
            </a:r>
            <a:endParaRPr lang="en-US" dirty="0"/>
          </a:p>
          <a:p>
            <a:pPr marL="742950" lvl="2" indent="-342900"/>
            <a:endParaRPr lang="en-US" dirty="0">
              <a:solidFill>
                <a:srgbClr val="FF0000"/>
              </a:solidFill>
            </a:endParaRPr>
          </a:p>
          <a:p>
            <a:pPr marL="0" indent="0">
              <a:buNone/>
            </a:pPr>
            <a:endParaRPr lang="en-US" dirty="0"/>
          </a:p>
        </p:txBody>
      </p:sp>
    </p:spTree>
    <p:extLst>
      <p:ext uri="{BB962C8B-B14F-4D97-AF65-F5344CB8AC3E}">
        <p14:creationId xmlns:p14="http://schemas.microsoft.com/office/powerpoint/2010/main" val="25263861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Take and Share a #</a:t>
            </a:r>
            <a:r>
              <a:rPr lang="en-US" b="1" dirty="0" err="1"/>
              <a:t>SafetySelfie</a:t>
            </a:r>
            <a:r>
              <a:rPr lang="en-US" b="1" dirty="0"/>
              <a:t>!</a:t>
            </a:r>
            <a:endParaRPr lang="en-US" dirty="0"/>
          </a:p>
        </p:txBody>
      </p:sp>
      <p:sp>
        <p:nvSpPr>
          <p:cNvPr id="5" name="Content Placeholder 4"/>
          <p:cNvSpPr>
            <a:spLocks noGrp="1"/>
          </p:cNvSpPr>
          <p:nvPr>
            <p:ph idx="1"/>
          </p:nvPr>
        </p:nvSpPr>
        <p:spPr>
          <a:xfrm>
            <a:off x="484517" y="1396073"/>
            <a:ext cx="8229600" cy="4395128"/>
          </a:xfrm>
        </p:spPr>
        <p:txBody>
          <a:bodyPr>
            <a:normAutofit fontScale="85000" lnSpcReduction="10000"/>
          </a:bodyPr>
          <a:lstStyle/>
          <a:p>
            <a:r>
              <a:rPr lang="en-US" dirty="0"/>
              <a:t>We’re encouraging all partners to take and share a #</a:t>
            </a:r>
            <a:r>
              <a:rPr lang="en-US" dirty="0" err="1"/>
              <a:t>SafetySelfie</a:t>
            </a:r>
            <a:r>
              <a:rPr lang="en-US" dirty="0"/>
              <a:t> this summer! All you need to do is:</a:t>
            </a:r>
          </a:p>
          <a:p>
            <a:pPr marL="914400" lvl="1" indent="-514350">
              <a:buFont typeface="+mj-lt"/>
              <a:buAutoNum type="arabicPeriod"/>
            </a:pPr>
            <a:r>
              <a:rPr lang="en-US" dirty="0"/>
              <a:t>Take the </a:t>
            </a:r>
            <a:r>
              <a:rPr lang="en-US" i="1" dirty="0"/>
              <a:t>Pool Safely </a:t>
            </a:r>
            <a:r>
              <a:rPr lang="en-US" dirty="0"/>
              <a:t>Pledge at poolsafely.gov/pledge</a:t>
            </a:r>
          </a:p>
          <a:p>
            <a:pPr marL="914400" lvl="1" indent="-514350">
              <a:buFont typeface="+mj-lt"/>
              <a:buAutoNum type="arabicPeriod"/>
            </a:pPr>
            <a:r>
              <a:rPr lang="en-US" dirty="0"/>
              <a:t>Take a selfie showing that you took the Pledge (a photo with your phone, computer, or a hard copy of the Pledge)</a:t>
            </a:r>
          </a:p>
          <a:p>
            <a:pPr marL="914400" lvl="1" indent="-514350">
              <a:buFont typeface="+mj-lt"/>
              <a:buAutoNum type="arabicPeriod"/>
            </a:pPr>
            <a:r>
              <a:rPr lang="en-US" dirty="0"/>
              <a:t>Share the #</a:t>
            </a:r>
            <a:r>
              <a:rPr lang="en-US" dirty="0" err="1"/>
              <a:t>SafetySelfie</a:t>
            </a:r>
            <a:r>
              <a:rPr lang="en-US" dirty="0"/>
              <a:t> on Twitter or Facebook: </a:t>
            </a:r>
            <a:r>
              <a:rPr lang="en-US" i="1" dirty="0"/>
              <a:t>I took the @PoolSafely Pledge &amp; you should too! https://www.poolsafely.gov/pledge/</a:t>
            </a:r>
          </a:p>
          <a:p>
            <a:pPr marL="914400" lvl="1" indent="-514350">
              <a:buFont typeface="+mj-lt"/>
              <a:buAutoNum type="arabicPeriod"/>
            </a:pPr>
            <a:r>
              <a:rPr lang="en-US" dirty="0"/>
              <a:t>Make sure to tag @PoolSafely on social media and encourage your friends to do the same. We may feature your #</a:t>
            </a:r>
            <a:r>
              <a:rPr lang="en-US" dirty="0" err="1"/>
              <a:t>SafetySelfie</a:t>
            </a:r>
            <a:r>
              <a:rPr lang="en-US" dirty="0"/>
              <a:t> on social media or the blog!</a:t>
            </a:r>
          </a:p>
        </p:txBody>
      </p:sp>
    </p:spTree>
    <p:extLst>
      <p:ext uri="{BB962C8B-B14F-4D97-AF65-F5344CB8AC3E}">
        <p14:creationId xmlns:p14="http://schemas.microsoft.com/office/powerpoint/2010/main" val="4047536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a:t>Sample Partner Safety Selfies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1295400"/>
            <a:ext cx="4953000" cy="4953000"/>
          </a:xfrm>
          <a:prstGeom prst="rect">
            <a:avLst/>
          </a:prstGeom>
        </p:spPr>
      </p:pic>
    </p:spTree>
    <p:extLst>
      <p:ext uri="{BB962C8B-B14F-4D97-AF65-F5344CB8AC3E}">
        <p14:creationId xmlns:p14="http://schemas.microsoft.com/office/powerpoint/2010/main" val="3889441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Pool Safely </a:t>
            </a:r>
            <a:r>
              <a:rPr lang="en-US" b="1" dirty="0"/>
              <a:t>Hashtags</a:t>
            </a:r>
            <a:endParaRPr lang="en-US" b="1" i="1" dirty="0"/>
          </a:p>
        </p:txBody>
      </p:sp>
      <p:sp>
        <p:nvSpPr>
          <p:cNvPr id="3" name="Content Placeholder 2"/>
          <p:cNvSpPr>
            <a:spLocks noGrp="1"/>
          </p:cNvSpPr>
          <p:nvPr>
            <p:ph idx="1"/>
          </p:nvPr>
        </p:nvSpPr>
        <p:spPr>
          <a:xfrm>
            <a:off x="457200" y="1600200"/>
            <a:ext cx="8001000" cy="4525963"/>
          </a:xfrm>
        </p:spPr>
        <p:txBody>
          <a:bodyPr>
            <a:normAutofit lnSpcReduction="10000"/>
          </a:bodyPr>
          <a:lstStyle/>
          <a:p>
            <a:r>
              <a:rPr lang="en-US" dirty="0"/>
              <a:t>Campaign hashtags to use when posting about </a:t>
            </a:r>
            <a:r>
              <a:rPr lang="en-US" i="1" dirty="0"/>
              <a:t>Pool Safely </a:t>
            </a:r>
            <a:r>
              <a:rPr lang="en-US" dirty="0"/>
              <a:t>on social media:</a:t>
            </a:r>
          </a:p>
          <a:p>
            <a:pPr marL="0" indent="0">
              <a:buNone/>
            </a:pPr>
            <a:endParaRPr lang="en-US" sz="1200" dirty="0"/>
          </a:p>
          <a:p>
            <a:pPr lvl="1"/>
            <a:r>
              <a:rPr lang="en-US" dirty="0"/>
              <a:t>English:</a:t>
            </a:r>
          </a:p>
          <a:p>
            <a:pPr lvl="2"/>
            <a:r>
              <a:rPr lang="en-US" dirty="0"/>
              <a:t>#</a:t>
            </a:r>
            <a:r>
              <a:rPr lang="en-US" dirty="0" err="1"/>
              <a:t>PoolSafely</a:t>
            </a:r>
            <a:endParaRPr lang="en-US" sz="1200" dirty="0"/>
          </a:p>
          <a:p>
            <a:pPr lvl="2"/>
            <a:r>
              <a:rPr lang="en-US" dirty="0"/>
              <a:t>#</a:t>
            </a:r>
            <a:r>
              <a:rPr lang="en-US" dirty="0" err="1"/>
              <a:t>TakethePledge</a:t>
            </a:r>
            <a:endParaRPr lang="en-US" dirty="0"/>
          </a:p>
          <a:p>
            <a:pPr lvl="2"/>
            <a:r>
              <a:rPr lang="en-US" dirty="0"/>
              <a:t>#</a:t>
            </a:r>
            <a:r>
              <a:rPr lang="en-US" dirty="0" err="1"/>
              <a:t>SafetySelfie</a:t>
            </a:r>
            <a:endParaRPr lang="en-US" dirty="0"/>
          </a:p>
          <a:p>
            <a:pPr lvl="2"/>
            <a:r>
              <a:rPr lang="en-US" dirty="0"/>
              <a:t>#</a:t>
            </a:r>
            <a:r>
              <a:rPr lang="en-US" dirty="0" err="1"/>
              <a:t>stopdrowning</a:t>
            </a:r>
            <a:endParaRPr lang="en-US" dirty="0"/>
          </a:p>
          <a:p>
            <a:pPr marL="457200" lvl="1" indent="0">
              <a:buNone/>
            </a:pPr>
            <a:endParaRPr lang="en-US" sz="1200" dirty="0"/>
          </a:p>
          <a:p>
            <a:pPr lvl="1"/>
            <a:r>
              <a:rPr lang="es-US" dirty="0" err="1"/>
              <a:t>Spanish</a:t>
            </a:r>
            <a:endParaRPr lang="es-US" dirty="0"/>
          </a:p>
          <a:p>
            <a:pPr lvl="2"/>
            <a:r>
              <a:rPr lang="es-US" dirty="0"/>
              <a:t>#</a:t>
            </a:r>
            <a:r>
              <a:rPr lang="es-US" dirty="0" err="1"/>
              <a:t>PiscinaSegura</a:t>
            </a:r>
            <a:endParaRPr lang="en-US" dirty="0"/>
          </a:p>
        </p:txBody>
      </p:sp>
    </p:spTree>
    <p:extLst>
      <p:ext uri="{BB962C8B-B14F-4D97-AF65-F5344CB8AC3E}">
        <p14:creationId xmlns:p14="http://schemas.microsoft.com/office/powerpoint/2010/main" val="2319286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Table of Contents</a:t>
            </a:r>
          </a:p>
        </p:txBody>
      </p:sp>
      <p:sp>
        <p:nvSpPr>
          <p:cNvPr id="3" name="Content Placeholder 2"/>
          <p:cNvSpPr>
            <a:spLocks noGrp="1"/>
          </p:cNvSpPr>
          <p:nvPr>
            <p:ph idx="1"/>
          </p:nvPr>
        </p:nvSpPr>
        <p:spPr>
          <a:xfrm>
            <a:off x="685800" y="1371600"/>
            <a:ext cx="8001000" cy="4754563"/>
          </a:xfrm>
        </p:spPr>
        <p:txBody>
          <a:bodyPr/>
          <a:lstStyle/>
          <a:p>
            <a:r>
              <a:rPr lang="en-US" dirty="0"/>
              <a:t>Messaging……………………………3</a:t>
            </a:r>
          </a:p>
          <a:p>
            <a:pPr marL="0" indent="0">
              <a:buNone/>
            </a:pPr>
            <a:endParaRPr lang="en-US" sz="1400" dirty="0"/>
          </a:p>
          <a:p>
            <a:r>
              <a:rPr lang="en-US" dirty="0"/>
              <a:t>Social Media…………………………10</a:t>
            </a:r>
          </a:p>
          <a:p>
            <a:pPr marL="0" indent="0">
              <a:buNone/>
            </a:pPr>
            <a:endParaRPr lang="en-US" sz="1400" dirty="0"/>
          </a:p>
          <a:p>
            <a:r>
              <a:rPr lang="en-US" dirty="0"/>
              <a:t>Visuals………………………………….20</a:t>
            </a:r>
          </a:p>
          <a:p>
            <a:pPr marL="0" indent="0">
              <a:buNone/>
            </a:pPr>
            <a:endParaRPr lang="en-US" sz="1400" dirty="0"/>
          </a:p>
          <a:p>
            <a:r>
              <a:rPr lang="en-US" dirty="0"/>
              <a:t>Resources…………………………….24</a:t>
            </a:r>
          </a:p>
          <a:p>
            <a:pPr marL="0" indent="0">
              <a:buNone/>
            </a:pPr>
            <a:endParaRPr lang="en-US" sz="1400" dirty="0"/>
          </a:p>
          <a:p>
            <a:r>
              <a:rPr lang="en-US" dirty="0"/>
              <a:t>Contact Information…………….31</a:t>
            </a:r>
          </a:p>
        </p:txBody>
      </p:sp>
    </p:spTree>
    <p:extLst>
      <p:ext uri="{BB962C8B-B14F-4D97-AF65-F5344CB8AC3E}">
        <p14:creationId xmlns:p14="http://schemas.microsoft.com/office/powerpoint/2010/main" val="767821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Visuals</a:t>
            </a:r>
          </a:p>
        </p:txBody>
      </p:sp>
      <p:sp>
        <p:nvSpPr>
          <p:cNvPr id="5" name="Text Placeholder 4"/>
          <p:cNvSpPr>
            <a:spLocks noGrp="1"/>
          </p:cNvSpPr>
          <p:nvPr>
            <p:ph type="body" idx="1"/>
          </p:nvPr>
        </p:nvSpPr>
        <p:spPr/>
        <p:txBody>
          <a:bodyPr/>
          <a:lstStyle/>
          <a:p>
            <a:r>
              <a:rPr lang="en-US" i="1" dirty="0"/>
              <a:t>Pool Safely</a:t>
            </a:r>
            <a:r>
              <a:rPr lang="en-US" dirty="0"/>
              <a:t> Partner Toolkit</a:t>
            </a:r>
          </a:p>
        </p:txBody>
      </p:sp>
    </p:spTree>
    <p:extLst>
      <p:ext uri="{BB962C8B-B14F-4D97-AF65-F5344CB8AC3E}">
        <p14:creationId xmlns:p14="http://schemas.microsoft.com/office/powerpoint/2010/main" val="654933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744" y="152400"/>
            <a:ext cx="8229600" cy="1143000"/>
          </a:xfrm>
        </p:spPr>
        <p:txBody>
          <a:bodyPr>
            <a:normAutofit/>
          </a:bodyPr>
          <a:lstStyle/>
          <a:p>
            <a:r>
              <a:rPr lang="en-US" b="1" dirty="0"/>
              <a:t>Visual/Logo Library </a:t>
            </a:r>
            <a:endParaRPr lang="en-US" b="1" i="1" dirty="0"/>
          </a:p>
        </p:txBody>
      </p:sp>
      <p:sp>
        <p:nvSpPr>
          <p:cNvPr id="8" name="Content Placeholder 2"/>
          <p:cNvSpPr>
            <a:spLocks noGrp="1"/>
          </p:cNvSpPr>
          <p:nvPr>
            <p:ph idx="1"/>
          </p:nvPr>
        </p:nvSpPr>
        <p:spPr>
          <a:xfrm>
            <a:off x="455744" y="1143000"/>
            <a:ext cx="8229600" cy="4525963"/>
          </a:xfrm>
        </p:spPr>
        <p:txBody>
          <a:bodyPr/>
          <a:lstStyle/>
          <a:p>
            <a:r>
              <a:rPr lang="en-US" dirty="0"/>
              <a:t>You can include any of these English/Spanish logos or images in social media posts, newsletters or on your website as long as you attribute them to </a:t>
            </a:r>
            <a:r>
              <a:rPr lang="en-US" i="1" dirty="0"/>
              <a:t>Pool Safely.</a:t>
            </a:r>
            <a:endParaRPr lang="en-US" dirty="0"/>
          </a:p>
        </p:txBody>
      </p:sp>
      <p:pic>
        <p:nvPicPr>
          <p:cNvPr id="9" name="Picture 2" descr="C:\Users\laura.shuey-kostelac\Downloads\PS_logo_FINAL.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3276600"/>
            <a:ext cx="3886200" cy="2514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laura.shuey-kostelac\Downloads\PS_logo_spanish_hi r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1476" y="3465576"/>
            <a:ext cx="2231136" cy="2136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764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07877" y="2971800"/>
            <a:ext cx="3971636" cy="146645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4657692"/>
            <a:ext cx="4265744" cy="1575045"/>
          </a:xfrm>
          <a:prstGeom prst="rect">
            <a:avLst/>
          </a:prstGeom>
        </p:spPr>
      </p:pic>
      <p:pic>
        <p:nvPicPr>
          <p:cNvPr id="3076" name="Picture 4" descr="C:\Users\laura.shuey-kostelac\Downloads\TeachKidstoSwim croppe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5968" y="411892"/>
            <a:ext cx="2462048" cy="2037557"/>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laura.shuey-kostelac\Downloads\Pledge Bo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370703"/>
            <a:ext cx="2117792" cy="244869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laura.shuey-kostelac\Downloads\Water Watcher.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07297" y="542587"/>
            <a:ext cx="3333398" cy="1873911"/>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laura.shuey-kostelac\Downloads\SongFinalScreen.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0602" y="2848232"/>
            <a:ext cx="2592779" cy="1397508"/>
          </a:xfrm>
          <a:prstGeom prst="rect">
            <a:avLst/>
          </a:prstGeom>
          <a:noFill/>
          <a:extLst>
            <a:ext uri="{909E8E84-426E-40DD-AFC4-6F175D3DCCD1}">
              <a14:hiddenFill xmlns:a14="http://schemas.microsoft.com/office/drawing/2010/main">
                <a:solidFill>
                  <a:srgbClr val="FFFFFF"/>
                </a:solidFill>
              </a14:hiddenFill>
            </a:ext>
          </a:extLst>
        </p:spPr>
      </p:pic>
      <p:pic>
        <p:nvPicPr>
          <p:cNvPr id="12" name="Content Placeholder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71600" y="4648200"/>
            <a:ext cx="2528018" cy="1584537"/>
          </a:xfrm>
          <a:prstGeom prst="rect">
            <a:avLst/>
          </a:prstGeom>
        </p:spPr>
      </p:pic>
      <p:pic>
        <p:nvPicPr>
          <p:cNvPr id="13" name="Picture 12" descr="http://www.poolsafely.gov/wp-content/uploads/2014/08/CPSC_PledgeSticker_English_OL.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23317" y="2626676"/>
            <a:ext cx="1752601" cy="1752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484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46657"/>
            <a:ext cx="2835276" cy="1880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descr="C:\Users\laura.shuey-kostelac\Downloads\4743407358_5bb49bf927_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656529"/>
            <a:ext cx="2743200" cy="182245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laura.shuey-kostelac\Downloads\4743407182_afd7b69000_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513091"/>
            <a:ext cx="2743200" cy="1824228"/>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laura.shuey-kostelac\Downloads\4742770405_4ab79db58e_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2656529"/>
            <a:ext cx="2667000" cy="177355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C:\Users\laura.shuey-kostelac\Downloads\4743407096_3f6f13f8f1_o.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189" y="2665049"/>
            <a:ext cx="2743200" cy="18242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7400" y="4703805"/>
            <a:ext cx="5669757" cy="1520508"/>
          </a:xfrm>
          <a:prstGeom prst="rect">
            <a:avLst/>
          </a:prstGeom>
        </p:spPr>
      </p:pic>
      <p:sp>
        <p:nvSpPr>
          <p:cNvPr id="2" name="AutoShape 2" descr="https://finnpartners.app.box.com/representation/file_version_120011957308/image_2048/1.png"/>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Picture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91997" y="348576"/>
            <a:ext cx="2133600" cy="2013185"/>
          </a:xfrm>
          <a:prstGeom prst="rect">
            <a:avLst/>
          </a:prstGeom>
        </p:spPr>
      </p:pic>
    </p:spTree>
    <p:extLst>
      <p:ext uri="{BB962C8B-B14F-4D97-AF65-F5344CB8AC3E}">
        <p14:creationId xmlns:p14="http://schemas.microsoft.com/office/powerpoint/2010/main" val="10072207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RESOURCES </a:t>
            </a:r>
          </a:p>
        </p:txBody>
      </p:sp>
      <p:sp>
        <p:nvSpPr>
          <p:cNvPr id="5" name="Text Placeholder 4"/>
          <p:cNvSpPr>
            <a:spLocks noGrp="1"/>
          </p:cNvSpPr>
          <p:nvPr>
            <p:ph type="body" idx="1"/>
          </p:nvPr>
        </p:nvSpPr>
        <p:spPr/>
        <p:txBody>
          <a:bodyPr/>
          <a:lstStyle/>
          <a:p>
            <a:r>
              <a:rPr lang="en-US" i="1" dirty="0"/>
              <a:t>Pool Safely</a:t>
            </a:r>
            <a:r>
              <a:rPr lang="en-US" dirty="0"/>
              <a:t> Partner Toolkit</a:t>
            </a:r>
          </a:p>
        </p:txBody>
      </p:sp>
    </p:spTree>
    <p:extLst>
      <p:ext uri="{BB962C8B-B14F-4D97-AF65-F5344CB8AC3E}">
        <p14:creationId xmlns:p14="http://schemas.microsoft.com/office/powerpoint/2010/main" val="1449027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118" y="171635"/>
            <a:ext cx="8229600" cy="1143000"/>
          </a:xfrm>
        </p:spPr>
        <p:txBody>
          <a:bodyPr/>
          <a:lstStyle/>
          <a:p>
            <a:r>
              <a:rPr lang="en-US" b="1" dirty="0"/>
              <a:t>The </a:t>
            </a:r>
            <a:r>
              <a:rPr lang="en-US" b="1" i="1" dirty="0"/>
              <a:t>Pool Safely </a:t>
            </a:r>
            <a:r>
              <a:rPr lang="en-US" b="1" dirty="0"/>
              <a:t>Pledge</a:t>
            </a:r>
          </a:p>
        </p:txBody>
      </p:sp>
      <p:sp>
        <p:nvSpPr>
          <p:cNvPr id="5" name="Content Placeholder 2"/>
          <p:cNvSpPr txBox="1">
            <a:spLocks/>
          </p:cNvSpPr>
          <p:nvPr/>
        </p:nvSpPr>
        <p:spPr>
          <a:xfrm>
            <a:off x="609600" y="4628171"/>
            <a:ext cx="8381999" cy="14478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900" dirty="0">
                <a:latin typeface="Calibri" pitchFamily="34" charset="0"/>
              </a:rPr>
              <a:t>To take the </a:t>
            </a:r>
            <a:r>
              <a:rPr lang="en-US" sz="2900" i="1" dirty="0">
                <a:latin typeface="Calibri" pitchFamily="34" charset="0"/>
              </a:rPr>
              <a:t>Pool Safely </a:t>
            </a:r>
            <a:r>
              <a:rPr lang="en-US" sz="2900" dirty="0">
                <a:latin typeface="Calibri" pitchFamily="34" charset="0"/>
              </a:rPr>
              <a:t>Pledge (both kid &amp; adult versions):  </a:t>
            </a:r>
          </a:p>
          <a:p>
            <a:pPr lvl="1"/>
            <a:r>
              <a:rPr lang="en-US" sz="2500" dirty="0">
                <a:latin typeface="Calibri" pitchFamily="34" charset="0"/>
              </a:rPr>
              <a:t>English: </a:t>
            </a:r>
            <a:r>
              <a:rPr lang="en-US" sz="2500" dirty="0">
                <a:latin typeface="Calibri" pitchFamily="34" charset="0"/>
                <a:hlinkClick r:id="rId3"/>
              </a:rPr>
              <a:t>www.poolsafely.gov/pledge</a:t>
            </a:r>
            <a:endParaRPr lang="en-US" sz="2500" dirty="0">
              <a:latin typeface="Calibri" pitchFamily="34" charset="0"/>
            </a:endParaRPr>
          </a:p>
          <a:p>
            <a:pPr lvl="1"/>
            <a:r>
              <a:rPr lang="en-US" sz="2500" dirty="0">
                <a:latin typeface="Calibri" pitchFamily="34" charset="0"/>
              </a:rPr>
              <a:t>Spanish: </a:t>
            </a:r>
            <a:r>
              <a:rPr lang="en-US" sz="2500" dirty="0">
                <a:latin typeface="Calibri" pitchFamily="34" charset="0"/>
                <a:hlinkClick r:id="rId4"/>
              </a:rPr>
              <a:t>http://www.poolsafely.gov/promesa/</a:t>
            </a:r>
            <a:r>
              <a:rPr lang="en-US" sz="2500" dirty="0">
                <a:latin typeface="Calibri" pitchFamily="34" charset="0"/>
              </a:rPr>
              <a:t> </a:t>
            </a:r>
            <a:endParaRPr lang="en-US" sz="2400" dirty="0"/>
          </a:p>
          <a:p>
            <a:pPr marL="0" indent="0" algn="ctr">
              <a:buFont typeface="Arial" pitchFamily="34" charset="0"/>
              <a:buNone/>
            </a:pPr>
            <a:endParaRPr lang="en-US" sz="2900" dirty="0">
              <a:latin typeface="Calibri" pitchFamily="34" charset="0"/>
            </a:endParaRPr>
          </a:p>
          <a:p>
            <a:pPr lvl="1"/>
            <a:endParaRPr lang="en-US" dirty="0"/>
          </a:p>
        </p:txBody>
      </p:sp>
      <p:pic>
        <p:nvPicPr>
          <p:cNvPr id="4" name="Picture 3"/>
          <p:cNvPicPr>
            <a:picLocks noChangeAspect="1"/>
          </p:cNvPicPr>
          <p:nvPr/>
        </p:nvPicPr>
        <p:blipFill>
          <a:blip r:embed="rId5"/>
          <a:stretch>
            <a:fillRect/>
          </a:stretch>
        </p:blipFill>
        <p:spPr>
          <a:xfrm>
            <a:off x="1750735" y="1295400"/>
            <a:ext cx="2608907" cy="3304615"/>
          </a:xfrm>
          <a:prstGeom prst="rect">
            <a:avLst/>
          </a:prstGeom>
        </p:spPr>
      </p:pic>
      <p:pic>
        <p:nvPicPr>
          <p:cNvPr id="6" name="Picture 5"/>
          <p:cNvPicPr>
            <a:picLocks noChangeAspect="1"/>
          </p:cNvPicPr>
          <p:nvPr/>
        </p:nvPicPr>
        <p:blipFill>
          <a:blip r:embed="rId6"/>
          <a:stretch>
            <a:fillRect/>
          </a:stretch>
        </p:blipFill>
        <p:spPr>
          <a:xfrm>
            <a:off x="4577918" y="1295400"/>
            <a:ext cx="2597989" cy="3331291"/>
          </a:xfrm>
          <a:prstGeom prst="rect">
            <a:avLst/>
          </a:prstGeom>
        </p:spPr>
      </p:pic>
    </p:spTree>
    <p:extLst>
      <p:ext uri="{BB962C8B-B14F-4D97-AF65-F5344CB8AC3E}">
        <p14:creationId xmlns:p14="http://schemas.microsoft.com/office/powerpoint/2010/main" val="3092126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7928" y="4267200"/>
            <a:ext cx="8229600" cy="1143000"/>
          </a:xfrm>
        </p:spPr>
        <p:txBody>
          <a:bodyPr>
            <a:normAutofit fontScale="90000"/>
          </a:bodyPr>
          <a:lstStyle/>
          <a:p>
            <a:pPr algn="l"/>
            <a:r>
              <a:rPr lang="en-US" sz="3600" dirty="0">
                <a:latin typeface="Calibri" pitchFamily="34" charset="0"/>
              </a:rPr>
              <a:t>To watch the </a:t>
            </a:r>
            <a:r>
              <a:rPr lang="en-US" sz="3600" i="1" dirty="0">
                <a:latin typeface="Calibri" pitchFamily="34" charset="0"/>
              </a:rPr>
              <a:t>Pool Safely </a:t>
            </a:r>
            <a:r>
              <a:rPr lang="en-US" sz="3600" dirty="0">
                <a:latin typeface="Calibri" pitchFamily="34" charset="0"/>
              </a:rPr>
              <a:t>song video by Laurie </a:t>
            </a:r>
            <a:r>
              <a:rPr lang="en-US" sz="3600" dirty="0" err="1">
                <a:latin typeface="Calibri" pitchFamily="34" charset="0"/>
              </a:rPr>
              <a:t>Berkner</a:t>
            </a:r>
            <a:r>
              <a:rPr lang="en-US" sz="3600" dirty="0">
                <a:latin typeface="Calibri" pitchFamily="34" charset="0"/>
              </a:rPr>
              <a:t>:</a:t>
            </a:r>
            <a:br>
              <a:rPr lang="en-US" sz="3600" dirty="0">
                <a:latin typeface="Calibri" pitchFamily="34" charset="0"/>
              </a:rPr>
            </a:br>
            <a:r>
              <a:rPr lang="en-US" sz="3600" dirty="0">
                <a:latin typeface="Calibri" pitchFamily="34" charset="0"/>
                <a:hlinkClick r:id="rId3"/>
              </a:rPr>
              <a:t>http://bit.ly/LBPSsong</a:t>
            </a:r>
            <a:r>
              <a:rPr lang="en-US" sz="3600" dirty="0">
                <a:latin typeface="Calibri" pitchFamily="34" charset="0"/>
              </a:rPr>
              <a:t> </a:t>
            </a:r>
            <a:r>
              <a:rPr lang="en-US" dirty="0">
                <a:latin typeface="Calibri" pitchFamily="34" charset="0"/>
              </a:rPr>
              <a:t/>
            </a:r>
            <a:br>
              <a:rPr lang="en-US" dirty="0">
                <a:latin typeface="Calibri" pitchFamily="34" charset="0"/>
              </a:rPr>
            </a:b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447800"/>
            <a:ext cx="8312728" cy="2229297"/>
          </a:xfrm>
          <a:prstGeom prst="rect">
            <a:avLst/>
          </a:prstGeom>
        </p:spPr>
      </p:pic>
      <p:sp>
        <p:nvSpPr>
          <p:cNvPr id="2" name="TextBox 1"/>
          <p:cNvSpPr txBox="1"/>
          <p:nvPr/>
        </p:nvSpPr>
        <p:spPr>
          <a:xfrm>
            <a:off x="304800" y="356528"/>
            <a:ext cx="8312728" cy="707886"/>
          </a:xfrm>
          <a:prstGeom prst="rect">
            <a:avLst/>
          </a:prstGeom>
          <a:noFill/>
        </p:spPr>
        <p:txBody>
          <a:bodyPr wrap="square" rtlCol="0">
            <a:spAutoFit/>
          </a:bodyPr>
          <a:lstStyle/>
          <a:p>
            <a:pPr algn="ctr"/>
            <a:r>
              <a:rPr lang="en-US" sz="4000" b="1" dirty="0">
                <a:latin typeface="+mj-lt"/>
              </a:rPr>
              <a:t>The </a:t>
            </a:r>
            <a:r>
              <a:rPr lang="en-US" sz="4000" b="1" i="1" dirty="0">
                <a:latin typeface="+mj-lt"/>
              </a:rPr>
              <a:t>Pool Safely </a:t>
            </a:r>
            <a:r>
              <a:rPr lang="en-US" sz="4000" b="1" dirty="0">
                <a:latin typeface="+mj-lt"/>
              </a:rPr>
              <a:t>Song</a:t>
            </a:r>
          </a:p>
        </p:txBody>
      </p:sp>
    </p:spTree>
    <p:extLst>
      <p:ext uri="{BB962C8B-B14F-4D97-AF65-F5344CB8AC3E}">
        <p14:creationId xmlns:p14="http://schemas.microsoft.com/office/powerpoint/2010/main" val="17313650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rmAutofit fontScale="90000"/>
          </a:bodyPr>
          <a:lstStyle/>
          <a:p>
            <a:r>
              <a:rPr lang="en-US" b="1" dirty="0"/>
              <a:t>The Adventures of </a:t>
            </a:r>
            <a:r>
              <a:rPr lang="en-US" b="1" dirty="0" err="1"/>
              <a:t>Splish</a:t>
            </a:r>
            <a:r>
              <a:rPr lang="en-US" b="1" dirty="0"/>
              <a:t> and Splash</a:t>
            </a:r>
            <a:r>
              <a:rPr lang="en-US" dirty="0"/>
              <a:t/>
            </a:r>
            <a:br>
              <a:rPr lang="en-US" dirty="0"/>
            </a:br>
            <a:endParaRPr lang="en-US" dirty="0"/>
          </a:p>
        </p:txBody>
      </p:sp>
      <p:sp>
        <p:nvSpPr>
          <p:cNvPr id="3" name="Content Placeholder 2"/>
          <p:cNvSpPr>
            <a:spLocks noGrp="1"/>
          </p:cNvSpPr>
          <p:nvPr>
            <p:ph idx="1"/>
          </p:nvPr>
        </p:nvSpPr>
        <p:spPr>
          <a:xfrm>
            <a:off x="304800" y="1828800"/>
            <a:ext cx="5410200" cy="3834038"/>
          </a:xfrm>
        </p:spPr>
        <p:txBody>
          <a:bodyPr>
            <a:normAutofit lnSpcReduction="10000"/>
          </a:bodyPr>
          <a:lstStyle/>
          <a:p>
            <a:r>
              <a:rPr lang="en-US" sz="2900" dirty="0">
                <a:latin typeface="Calibri" pitchFamily="34" charset="0"/>
              </a:rPr>
              <a:t>A </a:t>
            </a:r>
            <a:r>
              <a:rPr lang="en-US" sz="2900" i="1" dirty="0">
                <a:latin typeface="Calibri" pitchFamily="34" charset="0"/>
              </a:rPr>
              <a:t>Pool Safely </a:t>
            </a:r>
            <a:r>
              <a:rPr lang="en-US" sz="2900" dirty="0">
                <a:latin typeface="Calibri" pitchFamily="34" charset="0"/>
              </a:rPr>
              <a:t>app that helps children learn about the dos and don’ts of water safety</a:t>
            </a:r>
          </a:p>
          <a:p>
            <a:pPr marL="0" indent="0">
              <a:buNone/>
            </a:pPr>
            <a:endParaRPr lang="en-US" sz="2000" dirty="0">
              <a:latin typeface="Calibri" pitchFamily="34" charset="0"/>
            </a:endParaRPr>
          </a:p>
          <a:p>
            <a:r>
              <a:rPr lang="en-US" sz="2900" dirty="0">
                <a:latin typeface="Calibri" pitchFamily="34" charset="0"/>
              </a:rPr>
              <a:t>To download the </a:t>
            </a:r>
            <a:r>
              <a:rPr lang="en-US" sz="2900" i="1" dirty="0">
                <a:latin typeface="Calibri" pitchFamily="34" charset="0"/>
              </a:rPr>
              <a:t>Pool Safely </a:t>
            </a:r>
            <a:r>
              <a:rPr lang="en-US" sz="2900" dirty="0">
                <a:latin typeface="Calibri" pitchFamily="34" charset="0"/>
              </a:rPr>
              <a:t>app on iPhone or Android: </a:t>
            </a:r>
            <a:r>
              <a:rPr lang="en-US" sz="2900" dirty="0">
                <a:solidFill>
                  <a:srgbClr val="FF0000"/>
                </a:solidFill>
                <a:latin typeface="Calibri" pitchFamily="34" charset="0"/>
                <a:hlinkClick r:id="rId3"/>
              </a:rPr>
              <a:t>http://www.poolsafely.gov/parents/kids-corner/</a:t>
            </a:r>
            <a:r>
              <a:rPr lang="en-US" sz="2900" dirty="0">
                <a:solidFill>
                  <a:srgbClr val="FF0000"/>
                </a:solidFill>
                <a:latin typeface="Calibri" pitchFamily="34" charset="0"/>
              </a:rPr>
              <a:t> </a:t>
            </a:r>
            <a:endParaRPr lang="en-US" dirty="0"/>
          </a:p>
          <a:p>
            <a:pPr marL="457200" lvl="1" indent="0">
              <a:buNone/>
            </a:pPr>
            <a:r>
              <a:rPr lang="en-US" sz="2000" dirty="0"/>
              <a:t> </a:t>
            </a:r>
          </a:p>
          <a:p>
            <a:pPr lvl="1"/>
            <a:endParaRPr lang="en-US" dirty="0"/>
          </a:p>
        </p:txBody>
      </p:sp>
      <p:pic>
        <p:nvPicPr>
          <p:cNvPr id="4" name="Content Placeholder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0649" y="1600199"/>
            <a:ext cx="2972971" cy="1863429"/>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5198" y="3962400"/>
            <a:ext cx="3026363" cy="1890530"/>
          </a:xfrm>
          <a:prstGeom prst="rect">
            <a:avLst/>
          </a:prstGeom>
        </p:spPr>
      </p:pic>
    </p:spTree>
    <p:extLst>
      <p:ext uri="{BB962C8B-B14F-4D97-AF65-F5344CB8AC3E}">
        <p14:creationId xmlns:p14="http://schemas.microsoft.com/office/powerpoint/2010/main" val="4229643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a:t>
            </a:r>
            <a:r>
              <a:rPr lang="en-US" b="1" i="1" dirty="0"/>
              <a:t>Pool Safely </a:t>
            </a:r>
            <a:r>
              <a:rPr lang="en-US" b="1" dirty="0"/>
              <a:t>Blog</a:t>
            </a:r>
            <a:endParaRPr lang="en-US" i="1" dirty="0"/>
          </a:p>
        </p:txBody>
      </p:sp>
      <p:sp>
        <p:nvSpPr>
          <p:cNvPr id="3" name="Content Placeholder 2"/>
          <p:cNvSpPr>
            <a:spLocks noGrp="1"/>
          </p:cNvSpPr>
          <p:nvPr>
            <p:ph idx="1"/>
          </p:nvPr>
        </p:nvSpPr>
        <p:spPr>
          <a:xfrm>
            <a:off x="468297" y="1472214"/>
            <a:ext cx="4998128" cy="4267200"/>
          </a:xfrm>
        </p:spPr>
        <p:txBody>
          <a:bodyPr>
            <a:normAutofit fontScale="77500" lnSpcReduction="20000"/>
          </a:bodyPr>
          <a:lstStyle/>
          <a:p>
            <a:r>
              <a:rPr lang="en-US" dirty="0"/>
              <a:t>Learn more practical safety information, hear from our network of 1,000 partners and get a behind-the-scenes look at the </a:t>
            </a:r>
            <a:r>
              <a:rPr lang="en-US" i="1" dirty="0"/>
              <a:t>Pool Safely</a:t>
            </a:r>
            <a:r>
              <a:rPr lang="en-US" dirty="0"/>
              <a:t> campaign on our blog: </a:t>
            </a:r>
            <a:r>
              <a:rPr lang="en-US" dirty="0">
                <a:hlinkClick r:id="rId2"/>
              </a:rPr>
              <a:t>https://www.poolsafely.gov/blog/</a:t>
            </a:r>
            <a:r>
              <a:rPr lang="en-US" dirty="0"/>
              <a:t> </a:t>
            </a:r>
          </a:p>
          <a:p>
            <a:pPr marL="0" indent="0">
              <a:buNone/>
            </a:pPr>
            <a:endParaRPr lang="en-US" dirty="0"/>
          </a:p>
          <a:p>
            <a:r>
              <a:rPr lang="en-US" dirty="0"/>
              <a:t>Partners can also write a Q&amp;A guest blog post, so please let us know if you are interested in authoring a post on the </a:t>
            </a:r>
            <a:r>
              <a:rPr lang="en-US" i="1" dirty="0"/>
              <a:t>Pool Safely </a:t>
            </a:r>
            <a:r>
              <a:rPr lang="en-US" dirty="0"/>
              <a:t>blog!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1444841"/>
            <a:ext cx="3200400" cy="1124922"/>
          </a:xfrm>
          <a:prstGeom prst="rect">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1106" y="2913818"/>
            <a:ext cx="3199660" cy="1042893"/>
          </a:xfrm>
          <a:prstGeom prst="rect">
            <a:avLst/>
          </a:prstGeom>
          <a:ln>
            <a:solidFill>
              <a:schemeClr val="tx1"/>
            </a:solidFill>
          </a:ln>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r="788" b="5548"/>
          <a:stretch/>
        </p:blipFill>
        <p:spPr>
          <a:xfrm>
            <a:off x="5519268" y="4343400"/>
            <a:ext cx="3167532" cy="1302891"/>
          </a:xfrm>
          <a:prstGeom prst="rect">
            <a:avLst/>
          </a:prstGeom>
          <a:ln>
            <a:solidFill>
              <a:schemeClr val="tx1"/>
            </a:solidFill>
          </a:ln>
        </p:spPr>
      </p:pic>
    </p:spTree>
    <p:extLst>
      <p:ext uri="{BB962C8B-B14F-4D97-AF65-F5344CB8AC3E}">
        <p14:creationId xmlns:p14="http://schemas.microsoft.com/office/powerpoint/2010/main" val="22268134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77" b="8019"/>
          <a:stretch/>
        </p:blipFill>
        <p:spPr bwMode="auto">
          <a:xfrm>
            <a:off x="5161978" y="1273181"/>
            <a:ext cx="1399918" cy="3077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93143" y="130181"/>
            <a:ext cx="8229600" cy="1143000"/>
          </a:xfrm>
        </p:spPr>
        <p:txBody>
          <a:bodyPr/>
          <a:lstStyle/>
          <a:p>
            <a:r>
              <a:rPr lang="en-US" b="1" dirty="0"/>
              <a:t>Materials Catalog</a:t>
            </a:r>
          </a:p>
        </p:txBody>
      </p:sp>
      <p:sp>
        <p:nvSpPr>
          <p:cNvPr id="4" name="Content Placeholder 3"/>
          <p:cNvSpPr>
            <a:spLocks noGrp="1"/>
          </p:cNvSpPr>
          <p:nvPr>
            <p:ph idx="1"/>
          </p:nvPr>
        </p:nvSpPr>
        <p:spPr>
          <a:xfrm>
            <a:off x="343876" y="1676400"/>
            <a:ext cx="4505855" cy="3517351"/>
          </a:xfrm>
        </p:spPr>
        <p:txBody>
          <a:bodyPr>
            <a:normAutofit/>
          </a:bodyPr>
          <a:lstStyle/>
          <a:p>
            <a:pPr marL="0" indent="0">
              <a:buNone/>
            </a:pPr>
            <a:r>
              <a:rPr lang="en-US" sz="2800" dirty="0"/>
              <a:t>Order or download brochures, tip cards, posters, videos and more in English and Spanish through our online materials catalog:  </a:t>
            </a:r>
            <a:r>
              <a:rPr lang="en-US" sz="2800" dirty="0">
                <a:hlinkClick r:id="rId4"/>
              </a:rPr>
              <a:t>https://www.poolsafely.gov/educational-materials-catalog/</a:t>
            </a:r>
            <a:r>
              <a:rPr lang="en-US" sz="2800" dirty="0"/>
              <a:t>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0196" y="1143000"/>
            <a:ext cx="1924479" cy="1924479"/>
          </a:xfrm>
          <a:prstGeom prst="rect">
            <a:avLst/>
          </a:prstGeom>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4693938"/>
            <a:ext cx="1387392" cy="1338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7"/>
          <a:stretch>
            <a:fillRect/>
          </a:stretch>
        </p:blipFill>
        <p:spPr>
          <a:xfrm>
            <a:off x="6775529" y="3276600"/>
            <a:ext cx="2173524" cy="2756171"/>
          </a:xfrm>
          <a:prstGeom prst="rect">
            <a:avLst/>
          </a:prstGeom>
        </p:spPr>
      </p:pic>
    </p:spTree>
    <p:extLst>
      <p:ext uri="{BB962C8B-B14F-4D97-AF65-F5344CB8AC3E}">
        <p14:creationId xmlns:p14="http://schemas.microsoft.com/office/powerpoint/2010/main" val="3676759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MESSAGING</a:t>
            </a:r>
          </a:p>
        </p:txBody>
      </p:sp>
      <p:sp>
        <p:nvSpPr>
          <p:cNvPr id="5" name="Text Placeholder 4"/>
          <p:cNvSpPr>
            <a:spLocks noGrp="1"/>
          </p:cNvSpPr>
          <p:nvPr>
            <p:ph type="body" idx="1"/>
          </p:nvPr>
        </p:nvSpPr>
        <p:spPr/>
        <p:txBody>
          <a:bodyPr/>
          <a:lstStyle/>
          <a:p>
            <a:r>
              <a:rPr lang="en-US" i="1" dirty="0"/>
              <a:t>Pool Safely</a:t>
            </a:r>
            <a:r>
              <a:rPr lang="en-US" dirty="0"/>
              <a:t> Partner Toolkit</a:t>
            </a:r>
          </a:p>
        </p:txBody>
      </p:sp>
    </p:spTree>
    <p:extLst>
      <p:ext uri="{BB962C8B-B14F-4D97-AF65-F5344CB8AC3E}">
        <p14:creationId xmlns:p14="http://schemas.microsoft.com/office/powerpoint/2010/main" val="3309350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News &amp; Events Page</a:t>
            </a:r>
          </a:p>
        </p:txBody>
      </p:sp>
      <p:sp>
        <p:nvSpPr>
          <p:cNvPr id="3" name="Content Placeholder 2"/>
          <p:cNvSpPr>
            <a:spLocks noGrp="1"/>
          </p:cNvSpPr>
          <p:nvPr>
            <p:ph idx="1"/>
          </p:nvPr>
        </p:nvSpPr>
        <p:spPr>
          <a:xfrm>
            <a:off x="457200" y="1420686"/>
            <a:ext cx="8229600" cy="4525963"/>
          </a:xfrm>
        </p:spPr>
        <p:txBody>
          <a:bodyPr>
            <a:normAutofit/>
          </a:bodyPr>
          <a:lstStyle/>
          <a:p>
            <a:r>
              <a:rPr lang="en-US" dirty="0"/>
              <a:t>Stay up to date with news about </a:t>
            </a:r>
            <a:r>
              <a:rPr lang="en-US" i="1" dirty="0"/>
              <a:t>Pool Safely </a:t>
            </a:r>
            <a:r>
              <a:rPr lang="en-US" dirty="0"/>
              <a:t>and our partners via our News &amp; Events page: </a:t>
            </a:r>
            <a:r>
              <a:rPr lang="en-US" dirty="0">
                <a:hlinkClick r:id="rId2"/>
              </a:rPr>
              <a:t>https://www.poolsafely.gov/news/</a:t>
            </a:r>
            <a:endParaRPr lang="en-US" dirty="0"/>
          </a:p>
          <a:p>
            <a:pPr marL="0" indent="0">
              <a:buNone/>
            </a:pPr>
            <a:endParaRPr lang="en-US" sz="800" dirty="0"/>
          </a:p>
          <a:p>
            <a:r>
              <a:rPr lang="en-US" dirty="0"/>
              <a:t>Partners are encouraged to submit your educational water safety events that you would like us to promote on this page to </a:t>
            </a:r>
            <a:r>
              <a:rPr lang="en-US" u="sng" dirty="0">
                <a:hlinkClick r:id="rId3"/>
              </a:rPr>
              <a:t>poolsafely@cpsc.gov</a:t>
            </a:r>
            <a:r>
              <a:rPr lang="en-US" dirty="0"/>
              <a:t>. </a:t>
            </a:r>
            <a:r>
              <a:rPr lang="en-US" i="1" dirty="0"/>
              <a:t>(Please note that we are not able to promote fundraisers).</a:t>
            </a:r>
          </a:p>
          <a:p>
            <a:endParaRPr lang="en-US" dirty="0"/>
          </a:p>
        </p:txBody>
      </p:sp>
    </p:spTree>
    <p:extLst>
      <p:ext uri="{BB962C8B-B14F-4D97-AF65-F5344CB8AC3E}">
        <p14:creationId xmlns:p14="http://schemas.microsoft.com/office/powerpoint/2010/main" val="2541032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Keep in touch with </a:t>
            </a:r>
            <a:r>
              <a:rPr lang="en-US" b="1" i="1" dirty="0"/>
              <a:t>Pool Safely</a:t>
            </a:r>
            <a:r>
              <a:rPr lang="en-US" b="1" dirty="0"/>
              <a:t>!</a:t>
            </a:r>
            <a:endParaRPr lang="en-US" b="1" i="1" dirty="0"/>
          </a:p>
        </p:txBody>
      </p:sp>
      <p:sp>
        <p:nvSpPr>
          <p:cNvPr id="4" name="Content Placeholder 2"/>
          <p:cNvSpPr>
            <a:spLocks noGrp="1"/>
          </p:cNvSpPr>
          <p:nvPr>
            <p:ph idx="1"/>
          </p:nvPr>
        </p:nvSpPr>
        <p:spPr>
          <a:xfrm>
            <a:off x="457200" y="1600200"/>
            <a:ext cx="8229600" cy="4114800"/>
          </a:xfrm>
        </p:spPr>
        <p:txBody>
          <a:bodyPr>
            <a:normAutofit fontScale="92500" lnSpcReduction="20000"/>
          </a:bodyPr>
          <a:lstStyle/>
          <a:p>
            <a:r>
              <a:rPr lang="en-US" sz="2900" dirty="0">
                <a:latin typeface="Calibri" pitchFamily="34" charset="0"/>
              </a:rPr>
              <a:t>To follow </a:t>
            </a:r>
            <a:r>
              <a:rPr lang="en-US" sz="2900" i="1" dirty="0">
                <a:latin typeface="Calibri" pitchFamily="34" charset="0"/>
              </a:rPr>
              <a:t>Pool Safely </a:t>
            </a:r>
            <a:r>
              <a:rPr lang="en-US" sz="2900" dirty="0">
                <a:latin typeface="Calibri" pitchFamily="34" charset="0"/>
              </a:rPr>
              <a:t>on Twitter: </a:t>
            </a:r>
            <a:r>
              <a:rPr lang="en-US" sz="2900" dirty="0">
                <a:latin typeface="Calibri" pitchFamily="34" charset="0"/>
                <a:hlinkClick r:id="rId3"/>
              </a:rPr>
              <a:t>https://twitter.com/poolsafely</a:t>
            </a:r>
            <a:r>
              <a:rPr lang="en-US" sz="2900" dirty="0">
                <a:latin typeface="Calibri" pitchFamily="34" charset="0"/>
              </a:rPr>
              <a:t> </a:t>
            </a:r>
          </a:p>
          <a:p>
            <a:pPr marL="0" indent="0">
              <a:buNone/>
            </a:pPr>
            <a:endParaRPr lang="en-US" sz="2400" dirty="0">
              <a:latin typeface="Calibri" pitchFamily="34" charset="0"/>
            </a:endParaRPr>
          </a:p>
          <a:p>
            <a:r>
              <a:rPr lang="en-US" sz="2900" dirty="0">
                <a:latin typeface="Calibri" pitchFamily="34" charset="0"/>
              </a:rPr>
              <a:t>To follow </a:t>
            </a:r>
            <a:r>
              <a:rPr lang="en-US" sz="2900" i="1" dirty="0">
                <a:latin typeface="Calibri" pitchFamily="34" charset="0"/>
              </a:rPr>
              <a:t>Pool Safely </a:t>
            </a:r>
            <a:r>
              <a:rPr lang="en-US" sz="2900" dirty="0">
                <a:latin typeface="Calibri" pitchFamily="34" charset="0"/>
              </a:rPr>
              <a:t>on Flickr: </a:t>
            </a:r>
            <a:r>
              <a:rPr lang="en-US" sz="2900" dirty="0">
                <a:latin typeface="Calibri" pitchFamily="34" charset="0"/>
                <a:hlinkClick r:id="rId4"/>
              </a:rPr>
              <a:t>https://www.flickr.com/photos/poolsafely/</a:t>
            </a:r>
            <a:r>
              <a:rPr lang="en-US" sz="2900" dirty="0">
                <a:latin typeface="Calibri" pitchFamily="34" charset="0"/>
              </a:rPr>
              <a:t> </a:t>
            </a:r>
          </a:p>
          <a:p>
            <a:pPr marL="0" indent="0">
              <a:buNone/>
            </a:pPr>
            <a:endParaRPr lang="en-US" sz="2600" dirty="0">
              <a:latin typeface="Calibri" pitchFamily="34" charset="0"/>
            </a:endParaRPr>
          </a:p>
          <a:p>
            <a:r>
              <a:rPr lang="en-US" sz="2900" dirty="0">
                <a:latin typeface="Calibri" pitchFamily="34" charset="0"/>
              </a:rPr>
              <a:t>To sign up for the </a:t>
            </a:r>
            <a:r>
              <a:rPr lang="en-US" sz="2900" i="1" dirty="0">
                <a:latin typeface="Calibri" pitchFamily="34" charset="0"/>
              </a:rPr>
              <a:t>Pool Safely</a:t>
            </a:r>
            <a:r>
              <a:rPr lang="en-US" sz="2900" dirty="0">
                <a:latin typeface="Calibri" pitchFamily="34" charset="0"/>
              </a:rPr>
              <a:t> email newsletter: </a:t>
            </a:r>
            <a:r>
              <a:rPr lang="en-US" sz="2900" dirty="0">
                <a:latin typeface="Calibri" pitchFamily="34" charset="0"/>
                <a:hlinkClick r:id="rId5"/>
              </a:rPr>
              <a:t>https://www.poolsafely.gov/newsletter/?abc</a:t>
            </a:r>
            <a:r>
              <a:rPr lang="en-US" sz="2900" dirty="0">
                <a:latin typeface="Calibri" pitchFamily="34" charset="0"/>
              </a:rPr>
              <a:t> </a:t>
            </a:r>
          </a:p>
          <a:p>
            <a:pPr marL="0" indent="0">
              <a:buNone/>
            </a:pPr>
            <a:endParaRPr lang="en-US" sz="2600" u="sng" dirty="0">
              <a:latin typeface="Calibri" pitchFamily="34" charset="0"/>
            </a:endParaRPr>
          </a:p>
          <a:p>
            <a:r>
              <a:rPr lang="en-US" sz="2900" dirty="0">
                <a:latin typeface="Calibri" pitchFamily="34" charset="0"/>
              </a:rPr>
              <a:t>To email us your questions, photos and information about your water safety events: </a:t>
            </a:r>
            <a:r>
              <a:rPr lang="en-US" sz="2900" dirty="0">
                <a:latin typeface="Calibri" pitchFamily="34" charset="0"/>
                <a:hlinkClick r:id="rId6"/>
              </a:rPr>
              <a:t>poolsafely@cpsc.gov</a:t>
            </a:r>
            <a:r>
              <a:rPr lang="en-US" sz="2900" dirty="0">
                <a:latin typeface="Calibri" pitchFamily="34" charset="0"/>
              </a:rPr>
              <a:t> </a:t>
            </a:r>
          </a:p>
          <a:p>
            <a:pPr lvl="1"/>
            <a:endParaRPr lang="en-US" sz="2900" dirty="0">
              <a:latin typeface="Calibri" pitchFamily="34" charset="0"/>
            </a:endParaRPr>
          </a:p>
          <a:p>
            <a:pPr lvl="1"/>
            <a:endParaRPr lang="en-US" sz="2000" dirty="0">
              <a:latin typeface="Calibri" pitchFamily="34" charset="0"/>
            </a:endParaRPr>
          </a:p>
          <a:p>
            <a:pPr lvl="1" eaLnBrk="1" hangingPunct="1"/>
            <a:endParaRPr lang="en-US" sz="2000" dirty="0">
              <a:latin typeface="Calibri" pitchFamily="34" charset="0"/>
            </a:endParaRPr>
          </a:p>
        </p:txBody>
      </p:sp>
    </p:spTree>
    <p:extLst>
      <p:ext uri="{BB962C8B-B14F-4D97-AF65-F5344CB8AC3E}">
        <p14:creationId xmlns:p14="http://schemas.microsoft.com/office/powerpoint/2010/main" val="1322945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8535"/>
            <a:ext cx="8229600" cy="1143000"/>
          </a:xfrm>
        </p:spPr>
        <p:txBody>
          <a:bodyPr>
            <a:normAutofit/>
          </a:bodyPr>
          <a:lstStyle/>
          <a:p>
            <a:r>
              <a:rPr lang="en-US" b="1" i="1" dirty="0"/>
              <a:t>Pool Safely </a:t>
            </a:r>
            <a:r>
              <a:rPr lang="en-US" b="1" dirty="0"/>
              <a:t>Campaign Messaging </a:t>
            </a:r>
            <a:endParaRPr lang="en-US" b="1" i="1" dirty="0"/>
          </a:p>
        </p:txBody>
      </p:sp>
      <p:sp>
        <p:nvSpPr>
          <p:cNvPr id="3" name="Content Placeholder 2"/>
          <p:cNvSpPr>
            <a:spLocks noGrp="1"/>
          </p:cNvSpPr>
          <p:nvPr>
            <p:ph idx="1"/>
          </p:nvPr>
        </p:nvSpPr>
        <p:spPr>
          <a:xfrm>
            <a:off x="228600" y="1219200"/>
            <a:ext cx="8458200" cy="4876800"/>
          </a:xfrm>
        </p:spPr>
        <p:txBody>
          <a:bodyPr>
            <a:normAutofit fontScale="70000" lnSpcReduction="20000"/>
          </a:bodyPr>
          <a:lstStyle/>
          <a:p>
            <a:r>
              <a:rPr lang="en-US" b="1" dirty="0"/>
              <a:t>Please feel free to use these campaign messages when writing about or discussing </a:t>
            </a:r>
            <a:r>
              <a:rPr lang="en-US" b="1" i="1" dirty="0"/>
              <a:t>Pool Safely</a:t>
            </a:r>
            <a:r>
              <a:rPr lang="en-US" b="1" dirty="0"/>
              <a:t>: </a:t>
            </a:r>
          </a:p>
          <a:p>
            <a:endParaRPr lang="en-US" sz="1400" dirty="0"/>
          </a:p>
          <a:p>
            <a:pPr lvl="1"/>
            <a:r>
              <a:rPr lang="en-US" i="1" dirty="0"/>
              <a:t>Pool Safely </a:t>
            </a:r>
            <a:r>
              <a:rPr lang="en-US" dirty="0"/>
              <a:t>is a national public education campaign from the U.S. Consumer Product Safety Commission (CPSC).</a:t>
            </a:r>
          </a:p>
          <a:p>
            <a:pPr lvl="1"/>
            <a:r>
              <a:rPr lang="en-US" dirty="0"/>
              <a:t>Drowning is the number one cause of unintentional death among children ages 1-4.</a:t>
            </a:r>
          </a:p>
          <a:p>
            <a:pPr lvl="1"/>
            <a:r>
              <a:rPr lang="en-US" dirty="0"/>
              <a:t>Drownings happen quickly and are often silent – It’s not like in the movies, where children are portrayed as splashing and yelling for help.</a:t>
            </a:r>
          </a:p>
          <a:p>
            <a:pPr lvl="1"/>
            <a:r>
              <a:rPr lang="en-US" dirty="0"/>
              <a:t>Fatal drownings are preventable, but to prevent these tragedies, we need everyone to always follow simple water safety steps.</a:t>
            </a:r>
          </a:p>
          <a:p>
            <a:pPr lvl="1"/>
            <a:r>
              <a:rPr lang="en-US" dirty="0"/>
              <a:t>In particular, installing more and even stronger layers of protection is key to prevention. </a:t>
            </a:r>
          </a:p>
          <a:p>
            <a:pPr lvl="1"/>
            <a:r>
              <a:rPr lang="en-US" dirty="0"/>
              <a:t>One layer of protection is 4-sided fencing with a self-closing, self-latching gate around all pools and spas.</a:t>
            </a:r>
          </a:p>
          <a:p>
            <a:pPr lvl="1"/>
            <a:r>
              <a:rPr lang="en-US" dirty="0"/>
              <a:t>We must prevent young children from being able to get near the water if an adult isn’t nearby.</a:t>
            </a:r>
          </a:p>
          <a:p>
            <a:pPr lvl="1"/>
            <a:endParaRPr lang="en-US" dirty="0"/>
          </a:p>
        </p:txBody>
      </p:sp>
    </p:spTree>
    <p:extLst>
      <p:ext uri="{BB962C8B-B14F-4D97-AF65-F5344CB8AC3E}">
        <p14:creationId xmlns:p14="http://schemas.microsoft.com/office/powerpoint/2010/main" val="1832205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i="1" dirty="0"/>
              <a:t>Pool Safely </a:t>
            </a:r>
            <a:r>
              <a:rPr lang="en-US" b="1" dirty="0"/>
              <a:t>Messaging – Simple Steps</a:t>
            </a:r>
            <a:endParaRPr lang="en-US" b="1" dirty="0">
              <a:solidFill>
                <a:srgbClr val="FF0000"/>
              </a:solidFill>
            </a:endParaRPr>
          </a:p>
        </p:txBody>
      </p:sp>
      <p:sp>
        <p:nvSpPr>
          <p:cNvPr id="3" name="Content Placeholder 2"/>
          <p:cNvSpPr>
            <a:spLocks noGrp="1"/>
          </p:cNvSpPr>
          <p:nvPr>
            <p:ph idx="1"/>
          </p:nvPr>
        </p:nvSpPr>
        <p:spPr>
          <a:xfrm>
            <a:off x="457200" y="1219200"/>
            <a:ext cx="8382000" cy="4876800"/>
          </a:xfrm>
        </p:spPr>
        <p:txBody>
          <a:bodyPr>
            <a:normAutofit fontScale="55000" lnSpcReduction="20000"/>
          </a:bodyPr>
          <a:lstStyle/>
          <a:p>
            <a:pPr lvl="0"/>
            <a:r>
              <a:rPr lang="en-US" sz="3600" b="1" dirty="0"/>
              <a:t>Simple steps can save lives and parents and kids should follow these additional simple safety steps:</a:t>
            </a:r>
          </a:p>
          <a:p>
            <a:pPr marL="0" lvl="0" indent="0">
              <a:buNone/>
            </a:pPr>
            <a:endParaRPr lang="en-US" sz="1800" dirty="0"/>
          </a:p>
          <a:p>
            <a:pPr lvl="1"/>
            <a:r>
              <a:rPr lang="en-US" sz="3100" b="1" dirty="0"/>
              <a:t>Designate a Water Watcher: </a:t>
            </a:r>
            <a:r>
              <a:rPr lang="en-US" sz="3100" dirty="0"/>
              <a:t>Watch children every time they are in or around water – supervision is one of the most important things you can do to keep children safe. Designate a Water Watcher – this is an adult whose only job is to watch children when they’re in the pool. It’s important that they’re not distracted by texting or phone calls.</a:t>
            </a:r>
          </a:p>
          <a:p>
            <a:pPr lvl="1"/>
            <a:r>
              <a:rPr lang="en-US" sz="3100" b="1" dirty="0"/>
              <a:t>Teach Kids to Swim: </a:t>
            </a:r>
            <a:r>
              <a:rPr lang="en-US" sz="3100" dirty="0"/>
              <a:t>While supervision is critical, it’s also important for children to learn how to swim. Kids who can’t swim face a much higher risk of drowning, so sign your children up for swimming lessons. Your local YMCA or parks and rec department are great places to go for information on swimming lessons – many even offer them for free or at a reduced cost.</a:t>
            </a:r>
          </a:p>
          <a:p>
            <a:pPr lvl="1"/>
            <a:r>
              <a:rPr lang="en-US" sz="3100" b="1" dirty="0"/>
              <a:t>Learn CPR: </a:t>
            </a:r>
            <a:r>
              <a:rPr lang="en-US" sz="3100" dirty="0"/>
              <a:t>While you’re children are learning how to swim, it’s important for you to learn CPR. In the case of an emergency, bystander CPR can often make a real difference while you’re waiting for emergency first responders to arrive at the scene. </a:t>
            </a:r>
          </a:p>
          <a:p>
            <a:pPr lvl="1"/>
            <a:r>
              <a:rPr lang="en-US" sz="3100" b="1" dirty="0"/>
              <a:t>Check Drain Covers: </a:t>
            </a:r>
            <a:r>
              <a:rPr lang="en-US" sz="3100" dirty="0"/>
              <a:t>Finally, regardless of whether you’re swimming in your home pool or visiting a public pool, be sure that the drain covers are not lose or broken. Drains should be what we call “VGB compliant,” which means they meet safety standards. If you own a pool and you’re not sure if your covers are safe, a pool technician can let you know. </a:t>
            </a:r>
          </a:p>
          <a:p>
            <a:endParaRPr lang="en-US" dirty="0"/>
          </a:p>
        </p:txBody>
      </p:sp>
    </p:spTree>
    <p:extLst>
      <p:ext uri="{BB962C8B-B14F-4D97-AF65-F5344CB8AC3E}">
        <p14:creationId xmlns:p14="http://schemas.microsoft.com/office/powerpoint/2010/main" val="1787369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0"/>
            <a:ext cx="8229600" cy="1143000"/>
          </a:xfrm>
        </p:spPr>
        <p:txBody>
          <a:bodyPr/>
          <a:lstStyle/>
          <a:p>
            <a:r>
              <a:rPr lang="en-US" b="1" dirty="0"/>
              <a:t>2017 Drowning Data &amp; Messaging</a:t>
            </a:r>
          </a:p>
        </p:txBody>
      </p:sp>
      <p:sp>
        <p:nvSpPr>
          <p:cNvPr id="3" name="Content Placeholder 2"/>
          <p:cNvSpPr>
            <a:spLocks noGrp="1"/>
          </p:cNvSpPr>
          <p:nvPr>
            <p:ph idx="1"/>
          </p:nvPr>
        </p:nvSpPr>
        <p:spPr>
          <a:xfrm>
            <a:off x="167640" y="990600"/>
            <a:ext cx="8839200" cy="4800600"/>
          </a:xfrm>
        </p:spPr>
        <p:txBody>
          <a:bodyPr>
            <a:noAutofit/>
          </a:bodyPr>
          <a:lstStyle/>
          <a:p>
            <a:r>
              <a:rPr lang="en-US" sz="1600" dirty="0"/>
              <a:t>The number of reported fatal child drownings in swimming pools involving children younger than 5 has decreased 17 percent nationwide since 2010, the year that the </a:t>
            </a:r>
            <a:r>
              <a:rPr lang="en-US" sz="1600" i="1" dirty="0"/>
              <a:t>Pool Safely </a:t>
            </a:r>
            <a:r>
              <a:rPr lang="en-US" sz="1600" dirty="0"/>
              <a:t>campaign launched. </a:t>
            </a:r>
          </a:p>
          <a:p>
            <a:r>
              <a:rPr lang="en-US" sz="1600" dirty="0"/>
              <a:t>Between 2012 and 2014, the majority (77 percent) of reported fatal drowning victims younger than 15 were younger than 5.</a:t>
            </a:r>
          </a:p>
          <a:p>
            <a:r>
              <a:rPr lang="en-US" sz="1600" dirty="0"/>
              <a:t>For children younger than 15 years old, more than two-thirds (68 percent) of the reported fatal drowning victims were boys.</a:t>
            </a:r>
          </a:p>
          <a:p>
            <a:r>
              <a:rPr lang="en-US" sz="1600" dirty="0"/>
              <a:t>For 2014 through 2016, an estimated average of 5,900 children younger than 15 years old were reported as being treated in hospital emergency rooms for non-fatal drowning injuries in pools or spas.</a:t>
            </a:r>
          </a:p>
          <a:p>
            <a:r>
              <a:rPr lang="en-US" sz="1600" dirty="0"/>
              <a:t>Between 2014 and 2016, the majority (74 percent) of children treated in emergency departments for pool- or spa-related, non-fatal drowning injuries were younger than 5 years of age.</a:t>
            </a:r>
          </a:p>
          <a:p>
            <a:r>
              <a:rPr lang="en-US" sz="1600" dirty="0"/>
              <a:t>Between 2014 and 2016, residential locations made up 86 percent of fatal reported incidents and at least 55 percent of non-fatal reported drowning incidents for children younger than 5.</a:t>
            </a:r>
          </a:p>
          <a:p>
            <a:pPr lvl="0"/>
            <a:r>
              <a:rPr lang="en-US" sz="1600" dirty="0"/>
              <a:t>From 2012 through 2016, there were 17 victims of entrapment in 16 incidents, with 82 percent of the incidents involving children younger than 15 years of age (14 victims).</a:t>
            </a:r>
          </a:p>
          <a:p>
            <a:pPr lvl="0"/>
            <a:r>
              <a:rPr lang="en-US" sz="1600" dirty="0"/>
              <a:t>From those 16 incidents, there were two fatalities, both in residential spas.</a:t>
            </a:r>
          </a:p>
          <a:p>
            <a:pPr lvl="0"/>
            <a:r>
              <a:rPr lang="en-US" sz="1600" dirty="0"/>
              <a:t>Since the Virginia Graeme Baker Pool &amp; Spa Safety went into effect in Dec. 2008, there have been zero entrapment-related deaths involving children in public pools and spas.</a:t>
            </a:r>
          </a:p>
        </p:txBody>
      </p:sp>
    </p:spTree>
    <p:extLst>
      <p:ext uri="{BB962C8B-B14F-4D97-AF65-F5344CB8AC3E}">
        <p14:creationId xmlns:p14="http://schemas.microsoft.com/office/powerpoint/2010/main" val="3280599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Pool Safely </a:t>
            </a:r>
            <a:r>
              <a:rPr lang="en-US" b="1" dirty="0"/>
              <a:t>Messaging - Pledge</a:t>
            </a:r>
            <a:endParaRPr lang="en-US" b="1" i="1" dirty="0"/>
          </a:p>
        </p:txBody>
      </p:sp>
      <p:sp>
        <p:nvSpPr>
          <p:cNvPr id="3" name="Content Placeholder 2"/>
          <p:cNvSpPr>
            <a:spLocks noGrp="1"/>
          </p:cNvSpPr>
          <p:nvPr>
            <p:ph idx="1"/>
          </p:nvPr>
        </p:nvSpPr>
        <p:spPr>
          <a:xfrm>
            <a:off x="434546" y="1447800"/>
            <a:ext cx="5737654" cy="4572000"/>
          </a:xfrm>
        </p:spPr>
        <p:txBody>
          <a:bodyPr vert="horz" lIns="91440" tIns="45720" rIns="91440" bIns="45720" rtlCol="0" anchor="t">
            <a:normAutofit fontScale="62500" lnSpcReduction="20000"/>
          </a:bodyPr>
          <a:lstStyle/>
          <a:p>
            <a:pPr lvl="0"/>
            <a:r>
              <a:rPr lang="en-US" dirty="0"/>
              <a:t>We’re asking every adult and child in America to take the </a:t>
            </a:r>
            <a:r>
              <a:rPr lang="en-US" i="1" dirty="0"/>
              <a:t>Pool Safely</a:t>
            </a:r>
            <a:r>
              <a:rPr lang="en-US" dirty="0"/>
              <a:t> Pledge every year.</a:t>
            </a:r>
          </a:p>
          <a:p>
            <a:pPr marL="0" lvl="0" indent="0">
              <a:buNone/>
            </a:pPr>
            <a:endParaRPr lang="en-US" sz="1300" dirty="0"/>
          </a:p>
          <a:p>
            <a:pPr lvl="0"/>
            <a:r>
              <a:rPr lang="en-US" dirty="0"/>
              <a:t>The Pledge is a call-to-action for everyone to commit to specific steps to be safer in and around the water. </a:t>
            </a:r>
          </a:p>
          <a:p>
            <a:pPr lvl="1"/>
            <a:r>
              <a:rPr lang="en-US" dirty="0"/>
              <a:t>Kids will pledge to never swim alone, ask for swim lessons and stay away from drains. </a:t>
            </a:r>
          </a:p>
          <a:p>
            <a:pPr lvl="1"/>
            <a:r>
              <a:rPr lang="en-US" dirty="0"/>
              <a:t>Adults will pledge to always designate a water watcher, learn CPR, make their kids know how to swim, remove portable pool ladders when not in use and ensure their pools have proper fencing, gates and drain covers. </a:t>
            </a:r>
          </a:p>
          <a:p>
            <a:pPr lvl="1"/>
            <a:r>
              <a:rPr lang="en-US" dirty="0"/>
              <a:t>Visit PoolSafely.gov/pledge to electronically sign the Pledge or to request a hard copy.</a:t>
            </a:r>
          </a:p>
          <a:p>
            <a:pPr marL="457200" lvl="1" indent="0">
              <a:buNone/>
            </a:pPr>
            <a:endParaRPr lang="en-US" sz="1300" dirty="0"/>
          </a:p>
          <a:p>
            <a:r>
              <a:rPr lang="en-US" dirty="0"/>
              <a:t>We have collected more than 50,000 </a:t>
            </a:r>
            <a:r>
              <a:rPr lang="en-US" i="1" dirty="0"/>
              <a:t>Pool Safely </a:t>
            </a:r>
            <a:r>
              <a:rPr lang="en-US" dirty="0"/>
              <a:t>Pledges from adults and kids nationwide to date, including 14 Olympians!</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5624" y="2209800"/>
            <a:ext cx="2743200" cy="2743200"/>
          </a:xfrm>
          <a:prstGeom prst="rect">
            <a:avLst/>
          </a:prstGeom>
        </p:spPr>
      </p:pic>
    </p:spTree>
    <p:extLst>
      <p:ext uri="{BB962C8B-B14F-4D97-AF65-F5344CB8AC3E}">
        <p14:creationId xmlns:p14="http://schemas.microsoft.com/office/powerpoint/2010/main" val="655502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Olympian who have taken the Pledge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3375" y="1445070"/>
            <a:ext cx="8477250" cy="4246903"/>
          </a:xfrm>
        </p:spPr>
      </p:pic>
    </p:spTree>
    <p:extLst>
      <p:ext uri="{BB962C8B-B14F-4D97-AF65-F5344CB8AC3E}">
        <p14:creationId xmlns:p14="http://schemas.microsoft.com/office/powerpoint/2010/main" val="11103802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Pool Safely </a:t>
            </a:r>
            <a:r>
              <a:rPr lang="en-US" b="1" dirty="0"/>
              <a:t>Messaging - Outreach</a:t>
            </a:r>
            <a:endParaRPr lang="en-US" b="1" i="1" dirty="0"/>
          </a:p>
        </p:txBody>
      </p:sp>
      <p:sp>
        <p:nvSpPr>
          <p:cNvPr id="3" name="Content Placeholder 2"/>
          <p:cNvSpPr>
            <a:spLocks noGrp="1"/>
          </p:cNvSpPr>
          <p:nvPr>
            <p:ph idx="1"/>
          </p:nvPr>
        </p:nvSpPr>
        <p:spPr>
          <a:xfrm>
            <a:off x="413951" y="1524000"/>
            <a:ext cx="5486400" cy="4525963"/>
          </a:xfrm>
        </p:spPr>
        <p:txBody>
          <a:bodyPr/>
          <a:lstStyle/>
          <a:p>
            <a:pPr lvl="0"/>
            <a:r>
              <a:rPr lang="en-US" dirty="0"/>
              <a:t>The </a:t>
            </a:r>
            <a:r>
              <a:rPr lang="en-US" i="1" dirty="0"/>
              <a:t>Pool Safely</a:t>
            </a:r>
            <a:r>
              <a:rPr lang="en-US" dirty="0"/>
              <a:t> campaign is reaching out to African-American and Hispanic children and their families.  </a:t>
            </a:r>
          </a:p>
          <a:p>
            <a:pPr lvl="1"/>
            <a:r>
              <a:rPr lang="en-US" dirty="0"/>
              <a:t>Research shows that 64 percent of African American children and 45 percent of Hispanic children have no/low swimming ability. </a:t>
            </a:r>
          </a:p>
          <a:p>
            <a:endParaRPr lang="en-US" dirty="0"/>
          </a:p>
        </p:txBody>
      </p:sp>
      <p:pic>
        <p:nvPicPr>
          <p:cNvPr id="2050" name="Picture 2" descr="http://www.poolsafely.gov/wp-content/plugins/poolsafely-pledge/images/k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6343" y="1905000"/>
            <a:ext cx="2829121" cy="3271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2705404"/>
      </p:ext>
    </p:extLst>
  </p:cSld>
  <p:clrMapOvr>
    <a:masterClrMapping/>
  </p:clrMapOvr>
</p:sld>
</file>

<file path=ppt/theme/theme1.xml><?xml version="1.0" encoding="utf-8"?>
<a:theme xmlns:a="http://schemas.openxmlformats.org/drawingml/2006/main" name="PS PP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15795</TotalTime>
  <Words>1924</Words>
  <Application>Microsoft Macintosh PowerPoint</Application>
  <PresentationFormat>On-screen Show (4:3)</PresentationFormat>
  <Paragraphs>164</Paragraphs>
  <Slides>31</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Calibri</vt:lpstr>
      <vt:lpstr>Arial</vt:lpstr>
      <vt:lpstr>PS PPT Theme</vt:lpstr>
      <vt:lpstr>Summer 2017 Partner Toolkit</vt:lpstr>
      <vt:lpstr>Table of Contents</vt:lpstr>
      <vt:lpstr>MESSAGING</vt:lpstr>
      <vt:lpstr>Pool Safely Campaign Messaging </vt:lpstr>
      <vt:lpstr>Pool Safely Messaging – Simple Steps</vt:lpstr>
      <vt:lpstr>2017 Drowning Data &amp; Messaging</vt:lpstr>
      <vt:lpstr>Pool Safely Messaging - Pledge</vt:lpstr>
      <vt:lpstr>Olympian who have taken the Pledge</vt:lpstr>
      <vt:lpstr>Pool Safely Messaging - Outreach</vt:lpstr>
      <vt:lpstr>SOCIAL MEDIA </vt:lpstr>
      <vt:lpstr>Sample Social Media Posts: Twitter</vt:lpstr>
      <vt:lpstr>Sample Social Media Posts: Twitter</vt:lpstr>
      <vt:lpstr>Sample Social Media Posts: Twitter</vt:lpstr>
      <vt:lpstr>Sample Social Media Posts: Twitter</vt:lpstr>
      <vt:lpstr>Sample Social Media Posts: Facebook</vt:lpstr>
      <vt:lpstr>Sample Social Media Posts: Spanish</vt:lpstr>
      <vt:lpstr>Take and Share a #SafetySelfie!</vt:lpstr>
      <vt:lpstr>Sample Partner Safety Selfies</vt:lpstr>
      <vt:lpstr>Pool Safely Hashtags</vt:lpstr>
      <vt:lpstr>Visuals</vt:lpstr>
      <vt:lpstr>Visual/Logo Library </vt:lpstr>
      <vt:lpstr>PowerPoint Presentation</vt:lpstr>
      <vt:lpstr>PowerPoint Presentation</vt:lpstr>
      <vt:lpstr>RESOURCES </vt:lpstr>
      <vt:lpstr>The Pool Safely Pledge</vt:lpstr>
      <vt:lpstr>To watch the Pool Safely song video by Laurie Berkner: http://bit.ly/LBPSsong  </vt:lpstr>
      <vt:lpstr>The Adventures of Splish and Splash </vt:lpstr>
      <vt:lpstr>The Pool Safely Blog</vt:lpstr>
      <vt:lpstr>Materials Catalog</vt:lpstr>
      <vt:lpstr>News &amp; Events Page</vt:lpstr>
      <vt:lpstr>Keep in touch with Pool Safely!</vt:lpstr>
    </vt:vector>
  </TitlesOfParts>
  <Company>Widmeyer Communications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Walsh</dc:creator>
  <cp:lastModifiedBy>Jeff Nordstedt</cp:lastModifiedBy>
  <cp:revision>111</cp:revision>
  <cp:lastPrinted>2017-06-12T17:10:21Z</cp:lastPrinted>
  <dcterms:created xsi:type="dcterms:W3CDTF">2015-07-29T14:06:14Z</dcterms:created>
  <dcterms:modified xsi:type="dcterms:W3CDTF">2017-06-12T17:12:21Z</dcterms:modified>
</cp:coreProperties>
</file>